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944" r:id="rId1"/>
    <p:sldMasterId id="2147483945" r:id="rId2"/>
  </p:sldMasterIdLst>
  <p:notesMasterIdLst>
    <p:notesMasterId r:id="rId23"/>
  </p:notesMasterIdLst>
  <p:handoutMasterIdLst>
    <p:handoutMasterId r:id="rId24"/>
  </p:handoutMasterIdLst>
  <p:sldIdLst>
    <p:sldId id="256" r:id="rId3"/>
    <p:sldId id="257" r:id="rId4"/>
    <p:sldId id="259" r:id="rId5"/>
    <p:sldId id="262" r:id="rId6"/>
    <p:sldId id="267" r:id="rId7"/>
    <p:sldId id="260" r:id="rId8"/>
    <p:sldId id="268" r:id="rId9"/>
    <p:sldId id="263" r:id="rId10"/>
    <p:sldId id="278" r:id="rId11"/>
    <p:sldId id="269" r:id="rId12"/>
    <p:sldId id="270" r:id="rId13"/>
    <p:sldId id="271" r:id="rId14"/>
    <p:sldId id="280" r:id="rId15"/>
    <p:sldId id="272" r:id="rId16"/>
    <p:sldId id="273" r:id="rId17"/>
    <p:sldId id="274" r:id="rId18"/>
    <p:sldId id="275" r:id="rId19"/>
    <p:sldId id="276" r:id="rId20"/>
    <p:sldId id="277" r:id="rId21"/>
    <p:sldId id="279" r:id="rId22"/>
  </p:sldIdLst>
  <p:sldSz cx="9144000" cy="6858000" type="screen4x3"/>
  <p:notesSz cx="9945688" cy="6858000"/>
  <p:embeddedFontLst>
    <p:embeddedFont>
      <p:font typeface="Tahoma" panose="020B0604030504040204" pitchFamily="34" charset="0"/>
      <p:regular r:id="rId25"/>
      <p:bold r:id="rId26"/>
    </p:embeddedFont>
    <p:embeddedFont>
      <p:font typeface="Trebuchet MS" panose="020B0603020202020204" pitchFamily="34" charset="0"/>
      <p:regular r:id="rId27"/>
      <p:bold r:id="rId28"/>
      <p:italic r:id="rId29"/>
      <p:boldItalic r:id="rId30"/>
    </p:embeddedFont>
    <p:embeddedFont>
      <p:font typeface="Verdana" panose="020B0604030504040204" pitchFamily="34" charset="0"/>
      <p:regular r:id="rId31"/>
      <p:bold r:id="rId32"/>
      <p:italic r:id="rId33"/>
      <p:boldItalic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1" userDrawn="1">
          <p15:clr>
            <a:srgbClr val="A4A3A4"/>
          </p15:clr>
        </p15:guide>
        <p15:guide id="2" pos="3134" userDrawn="1">
          <p15:clr>
            <a:srgbClr val="A4A3A4"/>
          </p15:clr>
        </p15:guide>
        <p15:guide id="3" orient="horz" pos="2159">
          <p15:clr>
            <a:srgbClr val="A4A3A4"/>
          </p15:clr>
        </p15:guide>
        <p15:guide id="4" pos="287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FC54"/>
    <a:srgbClr val="95C03B"/>
    <a:srgbClr val="FF9933"/>
    <a:srgbClr val="F80CCB"/>
    <a:srgbClr val="9999FF"/>
    <a:srgbClr val="FF9966"/>
    <a:srgbClr val="000000"/>
    <a:srgbClr val="4F81BD"/>
    <a:srgbClr val="3E171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1" autoAdjust="0"/>
    <p:restoredTop sz="94270" autoAdjust="0"/>
  </p:normalViewPr>
  <p:slideViewPr>
    <p:cSldViewPr snapToObjects="1">
      <p:cViewPr varScale="1">
        <p:scale>
          <a:sx n="120" d="100"/>
          <a:sy n="120" d="100"/>
        </p:scale>
        <p:origin x="1098" y="90"/>
      </p:cViewPr>
      <p:guideLst>
        <p:guide orient="horz" pos="2159"/>
        <p:guide pos="287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Objects="1">
      <p:cViewPr varScale="1">
        <p:scale>
          <a:sx n="108" d="100"/>
          <a:sy n="108" d="100"/>
        </p:scale>
        <p:origin x="-1548" y="-84"/>
      </p:cViewPr>
      <p:guideLst>
        <p:guide orient="horz" pos="2161"/>
        <p:guide pos="3134"/>
        <p:guide orient="horz" pos="2159"/>
        <p:guide pos="287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11486" cy="342502"/>
          </a:xfrm>
          <a:prstGeom prst="rect">
            <a:avLst/>
          </a:prstGeom>
        </p:spPr>
        <p:txBody>
          <a:bodyPr vert="horz" lIns="90104" tIns="45052" rIns="90104" bIns="4505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32621" y="7"/>
            <a:ext cx="4311486" cy="342502"/>
          </a:xfrm>
          <a:prstGeom prst="rect">
            <a:avLst/>
          </a:prstGeom>
        </p:spPr>
        <p:txBody>
          <a:bodyPr vert="horz" lIns="90104" tIns="45052" rIns="90104" bIns="45052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FAE676C-0945-4B95-AD70-24F383F07299}" type="datetimeFigureOut">
              <a:rPr lang="ko-KR" altLang="en-US"/>
              <a:pPr>
                <a:defRPr/>
              </a:pPr>
              <a:t>2019-08-26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513906"/>
            <a:ext cx="4311486" cy="342501"/>
          </a:xfrm>
          <a:prstGeom prst="rect">
            <a:avLst/>
          </a:prstGeom>
        </p:spPr>
        <p:txBody>
          <a:bodyPr vert="horz" lIns="90104" tIns="45052" rIns="90104" bIns="4505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32621" y="6513906"/>
            <a:ext cx="4311486" cy="342501"/>
          </a:xfrm>
          <a:prstGeom prst="rect">
            <a:avLst/>
          </a:prstGeom>
        </p:spPr>
        <p:txBody>
          <a:bodyPr vert="horz" lIns="90104" tIns="45052" rIns="90104" bIns="45052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6DC3639B-8C59-4680-A9E5-0406514FCD9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96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09904" cy="342502"/>
          </a:xfrm>
          <a:prstGeom prst="rect">
            <a:avLst/>
          </a:prstGeom>
        </p:spPr>
        <p:txBody>
          <a:bodyPr vert="horz" lIns="90104" tIns="45052" rIns="90104" bIns="4505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32621" y="7"/>
            <a:ext cx="4311486" cy="342502"/>
          </a:xfrm>
          <a:prstGeom prst="rect">
            <a:avLst/>
          </a:prstGeom>
        </p:spPr>
        <p:txBody>
          <a:bodyPr vert="horz" lIns="90104" tIns="45052" rIns="90104" bIns="45052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2FE8B581-1ECF-4080-BC3D-1B7BF96F86B0}" type="datetimeFigureOut">
              <a:rPr lang="ko-KR" altLang="en-US"/>
              <a:pPr>
                <a:defRPr/>
              </a:pPr>
              <a:t>2019-08-26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259138" y="514350"/>
            <a:ext cx="3427412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104" tIns="45052" rIns="90104" bIns="45052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5204" y="3257754"/>
            <a:ext cx="7955285" cy="3085700"/>
          </a:xfrm>
          <a:prstGeom prst="rect">
            <a:avLst/>
          </a:prstGeom>
        </p:spPr>
        <p:txBody>
          <a:bodyPr vert="horz" lIns="90104" tIns="45052" rIns="90104" bIns="45052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513906"/>
            <a:ext cx="4309904" cy="342501"/>
          </a:xfrm>
          <a:prstGeom prst="rect">
            <a:avLst/>
          </a:prstGeom>
        </p:spPr>
        <p:txBody>
          <a:bodyPr vert="horz" lIns="90104" tIns="45052" rIns="90104" bIns="4505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32621" y="6513906"/>
            <a:ext cx="4311486" cy="342501"/>
          </a:xfrm>
          <a:prstGeom prst="rect">
            <a:avLst/>
          </a:prstGeom>
        </p:spPr>
        <p:txBody>
          <a:bodyPr vert="horz" lIns="90104" tIns="45052" rIns="90104" bIns="45052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C41D889-39F3-496C-BB77-49367C449FC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4186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3786190"/>
            <a:ext cx="8286776" cy="1806"/>
          </a:xfrm>
          <a:prstGeom prst="line">
            <a:avLst/>
          </a:prstGeom>
          <a:ln w="635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00034" y="2173289"/>
            <a:ext cx="7772400" cy="1470025"/>
          </a:xfr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57400" y="3886200"/>
            <a:ext cx="6400800" cy="1752600"/>
          </a:xfrm>
        </p:spPr>
        <p:txBody>
          <a:bodyPr/>
          <a:lstStyle>
            <a:lvl1pPr marL="0" indent="0" algn="r">
              <a:buNone/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08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258B4-4556-4743-8BB4-F3DDAFBCC6A2}" type="datetimeFigureOut">
              <a:rPr lang="ko-KR" altLang="en-US"/>
              <a:pPr>
                <a:defRPr/>
              </a:pPr>
              <a:t>2019-08-26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7C083-6021-4A18-BB57-516FAD20747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37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771B1D-33B1-4F60-A372-385B0C3D94EA}" type="datetimeFigureOut">
              <a:rPr lang="ko-KR" altLang="en-US"/>
              <a:pPr>
                <a:defRPr/>
              </a:pPr>
              <a:t>2019-08-26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2C23C-992A-4855-B34D-467B3E6F3E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25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도형 3"/>
          <p:cNvCxnSpPr/>
          <p:nvPr/>
        </p:nvCxnSpPr>
        <p:spPr>
          <a:xfrm>
            <a:off x="0" y="3786505"/>
            <a:ext cx="8287385" cy="2540"/>
          </a:xfrm>
          <a:prstGeom prst="line">
            <a:avLst/>
          </a:prstGeom>
          <a:ln w="63500" cap="flat" cmpd="sng">
            <a:gradFill rotWithShape="1"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/>
            </a:gra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499745" y="2173605"/>
            <a:ext cx="7773035" cy="14706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anchor="b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40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2057400" y="3886200"/>
            <a:ext cx="6401435" cy="175323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마스터 부제목 스타일 편집</a:t>
            </a:r>
          </a:p>
        </p:txBody>
      </p:sp>
      <p:pic>
        <p:nvPicPr>
          <p:cNvPr id="6" name="그림 5" descr="C:/Users/airjung/AppData/Roaming/PolarisOffice/ETemp/16264_2679376/fImage15596238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740650" y="0"/>
            <a:ext cx="1403985" cy="501015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>
            <a:spLocks/>
          </p:cNvSpPr>
          <p:nvPr/>
        </p:nvSpPr>
        <p:spPr>
          <a:xfrm>
            <a:off x="8161020" y="6597650"/>
            <a:ext cx="984885" cy="2159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5">
              <a:rPr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맑은 고딕" charset="0"/>
                <a:ea typeface="Tahoma" charset="0"/>
              </a:rPr>
              <a:t>2019/8/26</a:t>
            </a:fld>
            <a:r>
              <a:rPr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맑은 고딕" charset="0"/>
                <a:ea typeface="Tahoma" charset="0"/>
              </a:rPr>
              <a:t> | # </a:t>
            </a:r>
            <a:fld id="{B9320F77-B9A0-41C5-862A-B4B631284C64}" type="slidenum">
              <a:rPr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Verdana" charset="0"/>
                <a:ea typeface="맑은 고딕" charset="0"/>
              </a:rPr>
              <a:t>‹#›</a:t>
            </a:fld>
            <a:endParaRPr lang="ko-KR" altLang="en-US" sz="800" b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2745"/>
                  </a:srgbClr>
                </a:outerShdw>
              </a:effectLst>
              <a:latin typeface="Verdana" charset="0"/>
              <a:ea typeface="맑은 고딕" charset="0"/>
            </a:endParaRPr>
          </a:p>
        </p:txBody>
      </p:sp>
      <p:cxnSp>
        <p:nvCxnSpPr>
          <p:cNvPr id="7" name="도형 6"/>
          <p:cNvCxnSpPr/>
          <p:nvPr/>
        </p:nvCxnSpPr>
        <p:spPr>
          <a:xfrm>
            <a:off x="0" y="1141095"/>
            <a:ext cx="8287385" cy="2540"/>
          </a:xfrm>
          <a:prstGeom prst="line">
            <a:avLst/>
          </a:prstGeom>
          <a:ln w="38100" cap="flat" cmpd="sng">
            <a:gradFill rotWithShape="1"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/>
            </a:gra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8" name="도형 7"/>
          <p:cNvCxnSpPr/>
          <p:nvPr/>
        </p:nvCxnSpPr>
        <p:spPr>
          <a:xfrm>
            <a:off x="0" y="6553835"/>
            <a:ext cx="9144635" cy="635"/>
          </a:xfrm>
          <a:prstGeom prst="line">
            <a:avLst/>
          </a:prstGeom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anchor="ctr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36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457200" y="1428750"/>
            <a:ext cx="8230235" cy="485838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rmAutofit/>
          </a:bodyPr>
          <a:lstStyle/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200"/>
              <a:t>•	</a:t>
            </a:r>
            <a:r>
              <a:rPr sz="1800">
                <a:solidFill>
                  <a:srgbClr val="948A54"/>
                </a:solidFill>
                <a:latin typeface="Arial" charset="0"/>
              </a:rPr>
              <a:t>마스터 텍스트 스타일을 편집합니다</a:t>
            </a:r>
          </a:p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sz="1600">
                <a:solidFill>
                  <a:srgbClr val="77933C"/>
                </a:solidFill>
                <a:latin typeface="Arial" charset="0"/>
              </a:rPr>
              <a:t>§	</a:t>
            </a:r>
            <a:r>
              <a:rPr sz="1600">
                <a:solidFill>
                  <a:srgbClr val="984807"/>
                </a:solidFill>
                <a:latin typeface="맑은 고딕" charset="0"/>
              </a:rPr>
              <a:t>•	</a:t>
            </a:r>
            <a:r>
              <a:rPr lang="ko-KR" altLang="en-US" sz="1800"/>
              <a:t>셋째 수준</a:t>
            </a:r>
          </a:p>
          <a:p>
            <a:r>
              <a:rPr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Wingdings" charset="0"/>
              </a:rPr>
              <a:t>–	</a:t>
            </a:r>
          </a:p>
        </p:txBody>
      </p:sp>
      <p:pic>
        <p:nvPicPr>
          <p:cNvPr id="9" name="그림 8" descr="C:/Users/airjung/AppData/Roaming/PolarisOffice/ETemp/16264_2679376/fImage15596242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740650" y="0"/>
            <a:ext cx="1403985" cy="501015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도형 3"/>
          <p:cNvCxnSpPr/>
          <p:nvPr/>
        </p:nvCxnSpPr>
        <p:spPr>
          <a:xfrm>
            <a:off x="0" y="5856605"/>
            <a:ext cx="7216140" cy="1905"/>
          </a:xfrm>
          <a:prstGeom prst="line">
            <a:avLst/>
          </a:prstGeom>
          <a:ln w="63500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5" name="도형 4"/>
          <p:cNvCxnSpPr/>
          <p:nvPr/>
        </p:nvCxnSpPr>
        <p:spPr>
          <a:xfrm>
            <a:off x="7215505" y="5856605"/>
            <a:ext cx="1071880" cy="1905"/>
          </a:xfrm>
          <a:prstGeom prst="line">
            <a:avLst/>
          </a:prstGeom>
          <a:ln w="63500" cap="flat" cmpd="sng">
            <a:solidFill>
              <a:schemeClr val="accent2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722630" y="4406900"/>
            <a:ext cx="7773035" cy="13627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anchor="t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40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722630" y="2907030"/>
            <a:ext cx="7773035" cy="15005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b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마스터 텍스트 스타일을 편집합니다</a:t>
            </a:r>
          </a:p>
        </p:txBody>
      </p:sp>
      <p:sp>
        <p:nvSpPr>
          <p:cNvPr id="6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7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endParaRPr/>
          </a:p>
        </p:txBody>
      </p:sp>
      <p:sp>
        <p:nvSpPr>
          <p:cNvPr id="8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도형 4"/>
          <p:cNvCxnSpPr/>
          <p:nvPr/>
        </p:nvCxnSpPr>
        <p:spPr>
          <a:xfrm>
            <a:off x="0" y="1212850"/>
            <a:ext cx="6501765" cy="2540"/>
          </a:xfrm>
          <a:prstGeom prst="line">
            <a:avLst/>
          </a:prstGeom>
          <a:ln w="38100" cap="flat" cmpd="sng">
            <a:solidFill>
              <a:schemeClr val="bg1">
                <a:lumMod val="85000"/>
                <a:alpha val="10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6" name="도형 5"/>
          <p:cNvCxnSpPr/>
          <p:nvPr/>
        </p:nvCxnSpPr>
        <p:spPr>
          <a:xfrm>
            <a:off x="6501130" y="1212850"/>
            <a:ext cx="286385" cy="2540"/>
          </a:xfrm>
          <a:prstGeom prst="line">
            <a:avLst/>
          </a:prstGeom>
          <a:ln w="38100" cap="flat" cmpd="sng">
            <a:solidFill>
              <a:schemeClr val="accent2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797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36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457200" y="1600200"/>
            <a:ext cx="4039235" cy="45269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마스터 텍스트 스타일을 편집합니다</a:t>
            </a:r>
          </a:p>
          <a:p>
            <a:pPr marL="11430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둘째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셋째 수준</a:t>
            </a:r>
          </a:p>
          <a:p>
            <a:pPr marL="0" indent="0" algn="r" defTabSz="508000" fontAlgn="base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r>
              <a:rPr lang="ko-KR" altLang="en-US" sz="1800"/>
              <a:t>넷째 수준</a:t>
            </a: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1800"/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4648200" y="1600200"/>
            <a:ext cx="4039235" cy="45269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마스터 텍스트 스타일을 편집합니다</a:t>
            </a: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둘째 수준</a:t>
            </a: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셋째 수준</a:t>
            </a:r>
          </a:p>
          <a:p>
            <a:pPr marL="11430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1800"/>
              <a:t>넷째 수준</a:t>
            </a: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1800"/>
              <a:t>다섯째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도형 6"/>
          <p:cNvCxnSpPr/>
          <p:nvPr/>
        </p:nvCxnSpPr>
        <p:spPr>
          <a:xfrm>
            <a:off x="0" y="1212850"/>
            <a:ext cx="6501765" cy="2540"/>
          </a:xfrm>
          <a:prstGeom prst="line">
            <a:avLst/>
          </a:prstGeom>
          <a:ln w="38100" cap="flat" cmpd="sng">
            <a:solidFill>
              <a:schemeClr val="bg1">
                <a:lumMod val="85000"/>
                <a:alpha val="10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8" name="도형 7"/>
          <p:cNvCxnSpPr/>
          <p:nvPr/>
        </p:nvCxnSpPr>
        <p:spPr>
          <a:xfrm>
            <a:off x="6501130" y="1212850"/>
            <a:ext cx="286385" cy="2540"/>
          </a:xfrm>
          <a:prstGeom prst="line">
            <a:avLst/>
          </a:prstGeom>
          <a:ln w="38100" cap="flat" cmpd="sng">
            <a:solidFill>
              <a:schemeClr val="accent2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797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36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457200" y="1535430"/>
            <a:ext cx="4041140" cy="640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b">
            <a:noAutofit/>
          </a:bodyPr>
          <a:lstStyle/>
          <a:p>
            <a:pPr marL="11430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마스터 텍스트 스타일을 편집합니다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457200" y="2174875"/>
            <a:ext cx="4041140" cy="3952239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16002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sz="1800">
                <a:latin typeface="굴림" charset="0"/>
                <a:ea typeface="굴림" charset="0"/>
                <a:cs typeface="+mn-cs"/>
              </a:rPr>
              <a:t>•	</a:t>
            </a:r>
            <a:r>
              <a:rPr lang="ko-KR" altLang="en-US" sz="2400"/>
              <a:t>마스터 텍스트 스타일을 편집합니다</a:t>
            </a: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ahoma" charset="0"/>
                <a:ea typeface="맑은 고딕" charset="0"/>
                <a:cs typeface="Tahoma" charset="0"/>
              </a:rPr>
              <a:t>§	</a:t>
            </a:r>
            <a:r>
              <a:rPr lang="ko-KR" altLang="en-US" sz="2000"/>
              <a:t>둘째 수준</a:t>
            </a:r>
          </a:p>
          <a:p>
            <a:pPr marL="11430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1800"/>
              <a:t>셋째 수준</a:t>
            </a:r>
          </a:p>
          <a:p>
            <a:r>
              <a:rPr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Verdana" charset="0"/>
                <a:ea typeface="맑은 고딕" charset="0"/>
                <a:cs typeface="Tahoma" charset="0"/>
              </a:rPr>
              <a:t>–	»	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4645025" y="1535430"/>
            <a:ext cx="4042410" cy="640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b">
            <a:noAutofit/>
          </a:bodyPr>
          <a:lstStyle/>
          <a:p>
            <a:pPr marL="11430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마스터 텍스트 스타일을 편집합니다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4645025" y="2174875"/>
            <a:ext cx="4042410" cy="3952239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sz="1800">
                <a:latin typeface="굴림" charset="0"/>
                <a:ea typeface="굴림" charset="0"/>
                <a:cs typeface="+mn-cs"/>
              </a:rPr>
              <a:t>•	</a:t>
            </a:r>
            <a:r>
              <a:rPr lang="ko-KR" altLang="en-US" sz="2400"/>
              <a:t>마스터 텍스트 스타일을 편집합니다</a:t>
            </a:r>
          </a:p>
          <a:p>
            <a:pPr marL="342900" indent="-3429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ahoma" charset="0"/>
                <a:ea typeface="맑은 고딕" charset="0"/>
                <a:cs typeface="Tahoma" charset="0"/>
              </a:rPr>
              <a:t>§	</a:t>
            </a:r>
            <a:r>
              <a:rPr lang="ko-KR" altLang="en-US" sz="2000"/>
              <a:t>둘째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1800"/>
              <a:t>셋째 수준</a:t>
            </a:r>
          </a:p>
          <a:p>
            <a:r>
              <a:rPr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Verdana" charset="0"/>
                <a:ea typeface="맑은 고딕" charset="0"/>
                <a:cs typeface="Tahoma" charset="0"/>
              </a:rPr>
              <a:t>–	»	</a:t>
            </a:r>
          </a:p>
        </p:txBody>
      </p:sp>
      <p:sp>
        <p:nvSpPr>
          <p:cNvPr id="9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10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endParaRPr/>
          </a:p>
        </p:txBody>
      </p:sp>
      <p:sp>
        <p:nvSpPr>
          <p:cNvPr id="11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도형 2"/>
          <p:cNvCxnSpPr/>
          <p:nvPr/>
        </p:nvCxnSpPr>
        <p:spPr>
          <a:xfrm>
            <a:off x="0" y="1212850"/>
            <a:ext cx="6501765" cy="2540"/>
          </a:xfrm>
          <a:prstGeom prst="line">
            <a:avLst/>
          </a:prstGeom>
          <a:ln w="38100" cap="flat" cmpd="sng">
            <a:solidFill>
              <a:schemeClr val="bg1">
                <a:lumMod val="85000"/>
                <a:alpha val="10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4" name="도형 3"/>
          <p:cNvCxnSpPr/>
          <p:nvPr/>
        </p:nvCxnSpPr>
        <p:spPr>
          <a:xfrm>
            <a:off x="6501130" y="1212850"/>
            <a:ext cx="286385" cy="2540"/>
          </a:xfrm>
          <a:prstGeom prst="line">
            <a:avLst/>
          </a:prstGeom>
          <a:ln w="38100" cap="flat" cmpd="sng">
            <a:solidFill>
              <a:schemeClr val="accent2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797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3600"/>
              <a:t>마스터 제목 스타일 편집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9265" cy="116268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anchor="b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3575050" y="273050"/>
            <a:ext cx="5112385" cy="58540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•	</a:t>
            </a: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§	</a:t>
            </a:r>
            <a:r>
              <a:rPr lang="ko-KR" altLang="en-US" sz="2800"/>
              <a:t>둘째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•	</a:t>
            </a:r>
            <a:r>
              <a:rPr lang="ko-KR" altLang="en-US" sz="2400"/>
              <a:t>셋째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넷째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457200" y="1435100"/>
            <a:ext cx="3009265" cy="46920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8161023" y="6597650"/>
            <a:ext cx="98456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DA25A288-E1E7-4B60-90C9-11FA9CB529DC}" type="datetime5">
              <a:rPr kumimoji="0" lang="ko-KR" altLang="en-US" sz="800" b="0" smtClean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2019/8/26</a:t>
            </a:fld>
            <a:r>
              <a:rPr kumimoji="0" lang="en-US" altLang="ko-KR" sz="800" b="0" dirty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 | # </a:t>
            </a:r>
            <a:fld id="{FE55D486-DB05-45A4-AFC6-B045B7ADCE1D}" type="slidenum">
              <a:rPr kumimoji="0"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맑은 고딕" pitchFamily="50" charset="-127"/>
                <a:cs typeface="Tahoma" pitchFamily="34" charset="0"/>
              </a:rPr>
              <a:pPr algn="r">
                <a:defRPr/>
              </a:pPr>
              <a:t>‹#›</a:t>
            </a:fld>
            <a:endParaRPr kumimoji="0" lang="en-US" altLang="ko-KR" sz="800" b="0" dirty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맑은 고딕" pitchFamily="50" charset="-127"/>
              <a:cs typeface="Tahoma" pitchFamily="34" charset="0"/>
            </a:endParaRPr>
          </a:p>
        </p:txBody>
      </p:sp>
      <p:cxnSp>
        <p:nvCxnSpPr>
          <p:cNvPr id="7" name="직선 연결선 10"/>
          <p:cNvCxnSpPr/>
          <p:nvPr userDrawn="1"/>
        </p:nvCxnSpPr>
        <p:spPr>
          <a:xfrm>
            <a:off x="0" y="1141178"/>
            <a:ext cx="8286776" cy="1806"/>
          </a:xfrm>
          <a:prstGeom prst="line">
            <a:avLst/>
          </a:prstGeom>
          <a:ln w="381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11"/>
          <p:cNvCxnSpPr/>
          <p:nvPr userDrawn="1"/>
        </p:nvCxnSpPr>
        <p:spPr>
          <a:xfrm>
            <a:off x="0" y="6553994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490" y="203200"/>
            <a:ext cx="8229600" cy="796908"/>
          </a:xfrm>
        </p:spPr>
        <p:txBody>
          <a:bodyPr>
            <a:normAutofit/>
          </a:bodyPr>
          <a:lstStyle>
            <a:lvl1pPr algn="l">
              <a:defRPr sz="3600" b="1" i="0" baseline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i="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i="0" baseline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i="0" baseline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i="0" baseline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800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1792605" y="4800600"/>
            <a:ext cx="5487035" cy="56769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anchor="b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1792605" y="612775"/>
            <a:ext cx="5487035" cy="4115435"/>
          </a:xfrm>
          <a:prstGeom prst="rect">
            <a:avLst/>
          </a:prstGeom>
          <a:noFill/>
          <a:ln w="0">
            <a:noFill/>
            <a:prstDash/>
          </a:ln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1792605" y="5367655"/>
            <a:ext cx="5487035" cy="8051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datetime1">
              <a:rPr lang="ko-KR" altLang="en-US" sz="1200"/>
              <a:t>2019-08-26</a:t>
            </a:fld>
            <a:endParaRPr lang="ko-KR" altLang="en-US" sz="1200"/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도형 3"/>
          <p:cNvCxnSpPr/>
          <p:nvPr/>
        </p:nvCxnSpPr>
        <p:spPr>
          <a:xfrm>
            <a:off x="0" y="1212850"/>
            <a:ext cx="6501765" cy="2540"/>
          </a:xfrm>
          <a:prstGeom prst="line">
            <a:avLst/>
          </a:prstGeom>
          <a:ln w="38100" cap="flat" cmpd="sng">
            <a:solidFill>
              <a:schemeClr val="bg1">
                <a:lumMod val="85000"/>
                <a:alpha val="10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5" name="도형 4"/>
          <p:cNvCxnSpPr/>
          <p:nvPr/>
        </p:nvCxnSpPr>
        <p:spPr>
          <a:xfrm>
            <a:off x="6501130" y="1212850"/>
            <a:ext cx="286385" cy="2540"/>
          </a:xfrm>
          <a:prstGeom prst="line">
            <a:avLst/>
          </a:prstGeom>
          <a:ln w="38100" cap="flat" cmpd="sng">
            <a:solidFill>
              <a:schemeClr val="accent2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797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36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eaVert" wrap="square" lIns="91440" tIns="45720" rIns="91440" bIns="45720" anchor="t">
            <a:noAutofit/>
          </a:bodyPr>
          <a:lstStyle/>
          <a:p>
            <a:pPr marL="342900" indent="-3429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마스터 텍스트 스타일을 편집합니다</a:t>
            </a:r>
          </a:p>
          <a:p>
            <a:pPr marL="342900" indent="-3429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둘째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1800"/>
              <a:t>넷째 수준</a:t>
            </a:r>
          </a:p>
          <a:p>
            <a:pPr marL="342900" indent="-3429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1800"/>
              <a:t>다섯째 수준</a:t>
            </a:r>
          </a:p>
        </p:txBody>
      </p:sp>
      <p:sp>
        <p:nvSpPr>
          <p:cNvPr id="6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datetime1">
              <a:rPr lang="ko-KR" altLang="en-US" sz="1200"/>
              <a:t>2019-08-26</a:t>
            </a:fld>
            <a:endParaRPr lang="ko-KR" altLang="en-US" sz="1200"/>
          </a:p>
        </p:txBody>
      </p:sp>
      <p:sp>
        <p:nvSpPr>
          <p:cNvPr id="7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endParaRPr/>
          </a:p>
        </p:txBody>
      </p:sp>
      <p:sp>
        <p:nvSpPr>
          <p:cNvPr id="8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6629400" y="274955"/>
            <a:ext cx="2058035" cy="58521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eaVert" wrap="square" lIns="179705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36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457200" y="274955"/>
            <a:ext cx="6020435" cy="58521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eaVert" wrap="square" lIns="91440" tIns="45720" rIns="91440" bIns="45720" anchor="t">
            <a:noAutofit/>
          </a:bodyPr>
          <a:lstStyle/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마스터 텍스트 스타일을 편집합니다</a:t>
            </a:r>
          </a:p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둘째 수준</a:t>
            </a:r>
          </a:p>
          <a:p>
            <a:pPr marL="342900" indent="-3429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셋째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1800"/>
              <a:t>넷째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1800"/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datetime1">
              <a:rPr lang="ko-KR" altLang="en-US" sz="1200"/>
              <a:t>2019-08-26</a:t>
            </a:fld>
            <a:endParaRPr lang="ko-KR" altLang="en-US" sz="1200"/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5856288"/>
            <a:ext cx="7215188" cy="1587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7215188" y="5856288"/>
            <a:ext cx="1071562" cy="1587"/>
          </a:xfrm>
          <a:prstGeom prst="line">
            <a:avLst/>
          </a:prstGeom>
          <a:ln w="635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3B66186-C345-40F3-B0E6-ED807A3E68A9}" type="datetimeFigureOut">
              <a:rPr lang="ko-KR" altLang="en-US"/>
              <a:pPr>
                <a:defRPr/>
              </a:pPr>
              <a:t>2019-08-26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D3BFDCA-C708-4CB5-B499-82A723B533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D0440-DE04-4EFC-9EDB-64F0C3179711}" type="datetimeFigureOut">
              <a:rPr lang="ko-KR" altLang="en-US"/>
              <a:pPr>
                <a:defRPr/>
              </a:pPr>
              <a:t>2019-08-26</a:t>
            </a:fld>
            <a:endParaRPr lang="ko-KR" altLang="en-US"/>
          </a:p>
        </p:txBody>
      </p:sp>
      <p:sp>
        <p:nvSpPr>
          <p:cNvPr id="8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4B269-25C7-4ECB-A861-F2B1C1C088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05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9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6DBFD-B376-4BE0-A089-6777551E6716}" type="datetimeFigureOut">
              <a:rPr lang="ko-KR" altLang="en-US"/>
              <a:pPr>
                <a:defRPr/>
              </a:pPr>
              <a:t>2019-08-26</a:t>
            </a:fld>
            <a:endParaRPr lang="ko-KR" altLang="en-US"/>
          </a:p>
        </p:txBody>
      </p:sp>
      <p:sp>
        <p:nvSpPr>
          <p:cNvPr id="10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1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EC578-D208-41DB-AC4F-421BA7F5EA0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76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5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A07C0-847B-4FDF-8686-86A04F0BD0BF}" type="datetimeFigureOut">
              <a:rPr lang="ko-KR" altLang="en-US"/>
              <a:pPr>
                <a:defRPr/>
              </a:pPr>
              <a:t>2019-08-26</a:t>
            </a:fld>
            <a:endParaRPr lang="ko-KR" altLang="en-US"/>
          </a:p>
        </p:txBody>
      </p:sp>
      <p:sp>
        <p:nvSpPr>
          <p:cNvPr id="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A6173A-9E67-4F10-A90E-D0F56B8635A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25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C0F10-796F-4B6C-B332-92E6A0F1927D}" type="datetimeFigureOut">
              <a:rPr lang="ko-KR" altLang="en-US"/>
              <a:pPr>
                <a:defRPr/>
              </a:pPr>
              <a:t>2019-08-26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E85E45-124B-41DA-95C5-DE6D4046DC8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51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F7CDF-9DBC-491F-940F-B93966F8AD7A}" type="datetimeFigureOut">
              <a:rPr lang="ko-KR" altLang="en-US"/>
              <a:pPr>
                <a:defRPr/>
              </a:pPr>
              <a:t>2019-08-26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2FD05-D9F9-469B-916C-348062B937C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0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2C488D-AA92-4D0B-BACE-8B22F117F6AD}" type="datetimeFigureOut">
              <a:rPr lang="ko-KR" altLang="en-US"/>
              <a:pPr>
                <a:defRPr/>
              </a:pPr>
              <a:t>2019-08-26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A7B2EA-9BDC-41EC-822E-3ED1EEF8E2C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6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99CAD28-8B58-4583-9FE9-A49F51CFB58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3257550" cy="365125"/>
          </a:xfrm>
          <a:prstGeom prst="rect">
            <a:avLst/>
          </a:prstGeom>
        </p:spPr>
        <p:txBody>
          <a:bodyPr anchor="ctr" anchorCtr="0"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6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953735"/>
        </a:buClr>
        <a:buFont typeface="Arial" charset="0"/>
        <a:buChar char="•"/>
        <a:defRPr sz="2800" b="1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pitchFamily="2" charset="2"/>
        <a:buChar char="§"/>
        <a:defRPr sz="24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 0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797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3600"/>
              <a:t>마스터 제목 스타일 편집</a:t>
            </a:r>
          </a:p>
        </p:txBody>
      </p:sp>
      <p:sp>
        <p:nvSpPr>
          <p:cNvPr id="1027" name="Rect 0"/>
          <p:cNvSpPr txBox="1">
            <a:spLocks noGrp="1"/>
          </p:cNvSpPr>
          <p:nvPr>
            <p:ph type="body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342900" indent="-3429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마스터 텍스트 스타일을 편집합니다</a:t>
            </a:r>
          </a:p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둘째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1800"/>
              <a:t>넷째 수준</a:t>
            </a:r>
          </a:p>
          <a:p>
            <a:pPr marL="20574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1800"/>
              <a:t>다섯째 수준</a:t>
            </a:r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9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325818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00"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•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youtu.be/9CN_VpWLGPo?t=1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youtu.be/DtLO6Sbix5I?list=PL5oIOEdxsF2GdJJYdpD2oIXQhDr0juWdL&amp;t=11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youtu.be/Py3Xtt92qp8?list=PL5oIOEdxsF2GdJJYdpD2oIXQhDr0juWdL&amp;t=3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youtu.be/qUuzcVz9_X0?list=PL5oIOEdxsF2GdJJYdpD2oIXQhDr0juWdL&amp;t=5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youtu.be/doiF3yTNXLY?list=PL5oIOEdxsF2GdJJYdpD2oIXQhDr0juWdL&amp;t=5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youtu.be/O68WLSSe_BE?list=PL5oIOEdxsF2GdJJYdpD2oIXQhDr0juWdL&amp;t=5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youtu.be/cl3I8hiEAIE?list=PL5oIOEdxsF2GdJJYdpD2oIXQhDr0juWd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youtu.be/mFQhkZYuT6c?list=PL5oIOEdxsF2GdJJYdpD2oIXQhDr0juWdL&amp;t=5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youtu.be/_9FSLcIID4A?list=PL5oIOEdxsF2GdJJYdpD2oIXQhDr0juWdL&amp;t=17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youtu.be/AmL4ZpCtUEY?list=PL5oIOEdxsF2GdJJYdpD2oIXQhDr0juWdL&amp;t=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99745" y="2173605"/>
            <a:ext cx="7773035" cy="1470660"/>
          </a:xfrm>
        </p:spPr>
        <p:txBody>
          <a:bodyPr vert="horz" wrap="square" lIns="179705" tIns="45720" rIns="91440" bIns="45720" numCol="1" anchor="b">
            <a:normAutofit/>
          </a:bodyPr>
          <a:lstStyle/>
          <a:p>
            <a:pPr marL="0" indent="0" algn="l" defTabSz="508000" eaLnBrk="0" fontAlgn="base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VR/AR/</a:t>
            </a:r>
            <a:r>
              <a:rPr lang="ko-KR" altLang="en-US" sz="40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게임 제작 기초 (2분반)</a:t>
            </a:r>
            <a:endParaRPr lang="ko-KR" altLang="en-US" sz="40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57400" y="3886200"/>
            <a:ext cx="6401435" cy="1753235"/>
          </a:xfrm>
        </p:spPr>
        <p:txBody>
          <a:bodyPr/>
          <a:lstStyle/>
          <a:p>
            <a:pPr lvl="0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 정</a:t>
            </a: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/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/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airjung@hallym.ac.kr</a:t>
            </a:r>
            <a:endParaRPr lang="ko-KR" altLang="en-US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/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공학관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1303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호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78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E0A9BE-5320-4007-A86B-21B8F5F36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 vert="horz" wrap="square" lIns="179705" tIns="45720" rIns="91440" bIns="45720" numCol="1" anchor="ctr">
            <a:normAutofit/>
          </a:bodyPr>
          <a:lstStyle/>
          <a:p>
            <a:pPr marL="0" indent="0" algn="l" defTabSz="508000" eaLnBrk="0" fontAlgn="base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3600" b="1" i="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과거</a:t>
            </a:r>
            <a:r>
              <a:rPr lang="en-US" altLang="ko-KR" sz="3600" b="1" i="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sz="3600" b="1" i="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우수 </a:t>
            </a:r>
            <a:r>
              <a:rPr lang="ko-KR" altLang="en-US" sz="3600" b="1" i="0" dirty="0" err="1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</a:t>
            </a:r>
            <a:r>
              <a:rPr lang="ko-KR" altLang="en-US" sz="3600" b="1" i="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프로젝트 결과</a:t>
            </a:r>
            <a:r>
              <a:rPr lang="en-US" altLang="ko-KR" sz="3600" b="1" i="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#1</a:t>
            </a:r>
            <a:endParaRPr lang="ko-KR" altLang="en-US" sz="3600" b="1" i="0" dirty="0">
              <a:solidFill>
                <a:schemeClr val="accent2">
                  <a:lumMod val="50000"/>
                </a:schemeClr>
              </a:solidFill>
              <a:latin typeface="Trebuchet MS" charset="0"/>
              <a:ea typeface="맑은 고딕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1B8EDF-AF13-401C-B3D3-2BAA6E8F1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방</a:t>
            </a: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탈출</a:t>
            </a: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2017)</a:t>
            </a:r>
            <a:endParaRPr lang="ko-KR" altLang="en-US" sz="2600" b="1" i="0" dirty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박찬영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(14), </a:t>
            </a:r>
            <a:r>
              <a:rPr lang="ko-KR" altLang="en-US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전세일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(14), </a:t>
            </a:r>
            <a:r>
              <a:rPr lang="ko-KR" altLang="en-US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조성욱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(14)</a:t>
            </a:r>
          </a:p>
          <a:p>
            <a:pPr marL="742950" indent="-285750" defTabSz="508000"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endParaRPr lang="ko-KR" altLang="en-US" sz="2200" i="0" dirty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</p:txBody>
      </p:sp>
      <p:pic>
        <p:nvPicPr>
          <p:cNvPr id="5" name="그림 4">
            <a:hlinkClick r:id="rId2"/>
            <a:extLst>
              <a:ext uri="{FF2B5EF4-FFF2-40B4-BE49-F238E27FC236}">
                <a16:creationId xmlns:a16="http://schemas.microsoft.com/office/drawing/2014/main" id="{178A773E-6A0F-498F-8AAB-A0A40156D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2437248"/>
            <a:ext cx="8928992" cy="39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04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151B37-93CE-43ED-9BDA-1338D4434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 vert="horz" wrap="square" lIns="179705" tIns="45720" rIns="91440" bIns="45720" numCol="1" anchor="ctr">
            <a:normAutofit/>
          </a:bodyPr>
          <a:lstStyle/>
          <a:p>
            <a:pPr defTabSz="508000"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과거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우수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프로젝트 결과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#2</a:t>
            </a:r>
            <a:endParaRPr lang="ko-KR" altLang="en-US" sz="3600" b="1" i="0" dirty="0">
              <a:solidFill>
                <a:schemeClr val="accent2">
                  <a:lumMod val="50000"/>
                </a:schemeClr>
              </a:solidFill>
              <a:latin typeface="Trebuchet MS" charset="0"/>
              <a:ea typeface="맑은 고딕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FE3D18-7AB8-4D60-BC8E-7D6053B93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공포 탈출 게임</a:t>
            </a: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2017)</a:t>
            </a:r>
            <a:endParaRPr lang="ko-KR" altLang="en-US" sz="2600" b="1" i="0" dirty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조준형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(12), </a:t>
            </a:r>
            <a:r>
              <a:rPr lang="ko-KR" altLang="en-US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박준현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(16)</a:t>
            </a:r>
            <a:endParaRPr lang="ko-KR" altLang="en-US" sz="2200" i="0" dirty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</p:txBody>
      </p:sp>
      <p:pic>
        <p:nvPicPr>
          <p:cNvPr id="5" name="그림 4">
            <a:hlinkClick r:id="rId2"/>
            <a:extLst>
              <a:ext uri="{FF2B5EF4-FFF2-40B4-BE49-F238E27FC236}">
                <a16:creationId xmlns:a16="http://schemas.microsoft.com/office/drawing/2014/main" id="{72E73FA8-B0AF-48BF-AEFC-BAC2D699F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728" y="2439782"/>
            <a:ext cx="6946544" cy="39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530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4097F2-817B-427B-AEEB-E337BD690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 vert="horz" wrap="square" lIns="179705" tIns="45720" rIns="91440" bIns="45720" numCol="1" anchor="ctr">
            <a:normAutofit/>
          </a:bodyPr>
          <a:lstStyle/>
          <a:p>
            <a:pPr defTabSz="508000"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과거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우수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프로젝트 결과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#3</a:t>
            </a:r>
            <a:endParaRPr lang="ko-KR" altLang="en-US" sz="3600" b="1" i="0" dirty="0">
              <a:solidFill>
                <a:schemeClr val="accent2">
                  <a:lumMod val="50000"/>
                </a:schemeClr>
              </a:solidFill>
              <a:latin typeface="Trebuchet MS" charset="0"/>
              <a:ea typeface="맑은 고딕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4AEEEE-30D8-435C-A9DE-E500C7734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‘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시험지를 훔쳐라</a:t>
            </a: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’(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2017)</a:t>
            </a:r>
            <a:endParaRPr lang="ko-KR" altLang="en-US" sz="2600" b="1" i="0" dirty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김호영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(13), </a:t>
            </a:r>
            <a:r>
              <a:rPr lang="ko-KR" altLang="en-US" sz="220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장종혁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(13), </a:t>
            </a:r>
            <a:r>
              <a:rPr lang="ko-KR" altLang="en-US" sz="220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장대혁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(13)</a:t>
            </a:r>
            <a:endParaRPr lang="ko-KR" altLang="en-US" sz="2200" i="0" dirty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</p:txBody>
      </p:sp>
      <p:pic>
        <p:nvPicPr>
          <p:cNvPr id="5" name="그림 4">
            <a:hlinkClick r:id="rId2"/>
            <a:extLst>
              <a:ext uri="{FF2B5EF4-FFF2-40B4-BE49-F238E27FC236}">
                <a16:creationId xmlns:a16="http://schemas.microsoft.com/office/drawing/2014/main" id="{0E302411-169B-4299-9DBD-2FC0D3E08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130" y="2439782"/>
            <a:ext cx="6929740" cy="391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61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A1AA44-AC5D-4D16-A5E0-E6137B1A5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과거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우수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프로젝트 결과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#4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39E52E-3E83-4BB9-B94B-E63634614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‘Cube’s Interesting Travel’(2017)</a:t>
            </a:r>
          </a:p>
          <a:p>
            <a:pPr lvl="1"/>
            <a:r>
              <a:rPr lang="ko-KR" altLang="en-US" dirty="0"/>
              <a:t>조준형</a:t>
            </a:r>
            <a:r>
              <a:rPr lang="en-US" altLang="ko-KR" dirty="0"/>
              <a:t>(14), </a:t>
            </a:r>
            <a:r>
              <a:rPr lang="ko-KR" altLang="en-US" dirty="0" err="1"/>
              <a:t>윤형오</a:t>
            </a:r>
            <a:r>
              <a:rPr lang="en-US" altLang="ko-KR" dirty="0"/>
              <a:t>(14)</a:t>
            </a:r>
            <a:endParaRPr lang="ko-KR" altLang="en-US" dirty="0"/>
          </a:p>
        </p:txBody>
      </p:sp>
      <p:pic>
        <p:nvPicPr>
          <p:cNvPr id="5" name="그림 4">
            <a:hlinkClick r:id="rId2"/>
            <a:extLst>
              <a:ext uri="{FF2B5EF4-FFF2-40B4-BE49-F238E27FC236}">
                <a16:creationId xmlns:a16="http://schemas.microsoft.com/office/drawing/2014/main" id="{7BADD896-E7B0-4377-9A21-CCF1E7C27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864" y="2442752"/>
            <a:ext cx="7020272" cy="391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476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A34542-7B15-4675-906D-E4E7F52B6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 vert="horz" wrap="square" lIns="179705" tIns="45720" rIns="91440" bIns="45720" numCol="1" anchor="ctr">
            <a:normAutofit/>
          </a:bodyPr>
          <a:lstStyle/>
          <a:p>
            <a:pPr defTabSz="508000"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과거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우수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프로젝트 결과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#5</a:t>
            </a:r>
            <a:endParaRPr lang="ko-KR" altLang="en-US" sz="3600" b="1" i="0" dirty="0">
              <a:solidFill>
                <a:schemeClr val="accent2">
                  <a:lumMod val="50000"/>
                </a:schemeClr>
              </a:solidFill>
              <a:latin typeface="Trebuchet MS" charset="0"/>
              <a:ea typeface="맑은 고딕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58B165-B1F9-4B45-9178-DBB41A0AD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MMORPG 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프로토타입</a:t>
            </a: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2017)</a:t>
            </a:r>
            <a:endParaRPr lang="ko-KR" altLang="en-US" sz="2600" b="1" i="0" dirty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박동규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(10)</a:t>
            </a:r>
            <a:endParaRPr lang="ko-KR" altLang="en-US" sz="2200" i="0" dirty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</p:txBody>
      </p:sp>
      <p:pic>
        <p:nvPicPr>
          <p:cNvPr id="5" name="그림 4">
            <a:hlinkClick r:id="rId2"/>
            <a:extLst>
              <a:ext uri="{FF2B5EF4-FFF2-40B4-BE49-F238E27FC236}">
                <a16:creationId xmlns:a16="http://schemas.microsoft.com/office/drawing/2014/main" id="{E2AB0527-AF52-445B-BDBA-F7B030A7A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218" y="2444740"/>
            <a:ext cx="6951564" cy="391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324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B333D0-F04A-4A19-AE26-9E987FC12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 vert="horz" wrap="square" lIns="179705" tIns="45720" rIns="91440" bIns="45720" numCol="1" anchor="ctr">
            <a:normAutofit/>
          </a:bodyPr>
          <a:lstStyle/>
          <a:p>
            <a:pPr defTabSz="508000"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과거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우수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프로젝트 결과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#6</a:t>
            </a:r>
            <a:endParaRPr lang="ko-KR" altLang="en-US" sz="3600" b="1" i="0" dirty="0">
              <a:solidFill>
                <a:schemeClr val="accent2">
                  <a:lumMod val="50000"/>
                </a:schemeClr>
              </a:solidFill>
              <a:latin typeface="Trebuchet MS" charset="0"/>
              <a:ea typeface="맑은 고딕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F165A3-7D97-4946-9CFC-A76A7C993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Portal(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2017)</a:t>
            </a:r>
            <a:endParaRPr lang="ko-KR" altLang="en-US" sz="2600" b="1" i="0" dirty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한승탁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(13)</a:t>
            </a:r>
            <a:endParaRPr lang="ko-KR" altLang="en-US" sz="2200" i="0" dirty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</p:txBody>
      </p:sp>
      <p:pic>
        <p:nvPicPr>
          <p:cNvPr id="5" name="그림 4">
            <a:hlinkClick r:id="rId2"/>
            <a:extLst>
              <a:ext uri="{FF2B5EF4-FFF2-40B4-BE49-F238E27FC236}">
                <a16:creationId xmlns:a16="http://schemas.microsoft.com/office/drawing/2014/main" id="{C4C90CD9-1FAE-40D3-996B-BE2422B74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4" y="2444740"/>
            <a:ext cx="6912772" cy="391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5718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numCol="1" anchor="ctr">
            <a:normAutofit/>
          </a:bodyPr>
          <a:lstStyle/>
          <a:p>
            <a:pPr defTabSz="508000"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과거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우수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프로젝트 결과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#7</a:t>
            </a:r>
            <a:endParaRPr lang="ko-KR" altLang="en-US" sz="3600" b="1" i="0" dirty="0">
              <a:solidFill>
                <a:schemeClr val="accent2">
                  <a:lumMod val="50000"/>
                </a:schemeClr>
              </a:solidFill>
              <a:latin typeface="Trebuchet MS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Rube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sz="26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Goldberg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sz="26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Machine</a:t>
            </a: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2018)</a:t>
            </a:r>
            <a:endParaRPr lang="ko-KR" altLang="en-US" sz="2600" b="1" i="0" dirty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박서원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(15)</a:t>
            </a:r>
            <a:endParaRPr lang="ko-KR" altLang="en-US" sz="2200" i="0" dirty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</p:txBody>
      </p:sp>
      <p:pic>
        <p:nvPicPr>
          <p:cNvPr id="6" name="그림 5">
            <a:hlinkClick r:id="rId2"/>
            <a:extLst>
              <a:ext uri="{FF2B5EF4-FFF2-40B4-BE49-F238E27FC236}">
                <a16:creationId xmlns:a16="http://schemas.microsoft.com/office/drawing/2014/main" id="{82B9B990-5F2D-4BE5-9E8C-C4B1B4430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323" y="2444740"/>
            <a:ext cx="6617354" cy="39102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numCol="1" anchor="ctr">
            <a:normAutofit/>
          </a:bodyPr>
          <a:lstStyle/>
          <a:p>
            <a:pPr defTabSz="508000"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과거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우수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프로젝트 결과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#8</a:t>
            </a:r>
            <a:endParaRPr lang="ko-KR" altLang="en-US" sz="3600" b="1" i="0" dirty="0">
              <a:solidFill>
                <a:schemeClr val="accent2">
                  <a:lumMod val="50000"/>
                </a:schemeClr>
              </a:solidFill>
              <a:latin typeface="Trebuchet MS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Toto’s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Dream</a:t>
            </a: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2018)</a:t>
            </a:r>
            <a:endParaRPr lang="ko-KR" altLang="en-US" sz="2600" b="1" i="0" dirty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최지원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(17), </a:t>
            </a:r>
            <a:r>
              <a:rPr lang="en-US" altLang="ko-KR" sz="220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권예진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(17)</a:t>
            </a:r>
            <a:endParaRPr lang="ko-KR" altLang="en-US" sz="2200" i="0" dirty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</p:txBody>
      </p:sp>
      <p:pic>
        <p:nvPicPr>
          <p:cNvPr id="6" name="그림 5">
            <a:hlinkClick r:id="rId2"/>
            <a:extLst>
              <a:ext uri="{FF2B5EF4-FFF2-40B4-BE49-F238E27FC236}">
                <a16:creationId xmlns:a16="http://schemas.microsoft.com/office/drawing/2014/main" id="{CD97F9FC-5682-45E8-949A-C4D3BD797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218" y="2444739"/>
            <a:ext cx="6951564" cy="39102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numCol="1" anchor="ctr">
            <a:normAutofit/>
          </a:bodyPr>
          <a:lstStyle/>
          <a:p>
            <a:pPr defTabSz="508000"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과거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우수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프로젝트 결과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#9</a:t>
            </a:r>
            <a:endParaRPr lang="ko-KR" altLang="en-US" sz="3600" b="1" i="0" dirty="0">
              <a:solidFill>
                <a:schemeClr val="accent2">
                  <a:lumMod val="50000"/>
                </a:schemeClr>
              </a:solidFill>
              <a:latin typeface="Trebuchet MS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돼지 서리</a:t>
            </a: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2018)</a:t>
            </a:r>
            <a:endParaRPr lang="ko-KR" altLang="en-US" sz="2600" b="1" i="0" dirty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고영우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(15)</a:t>
            </a:r>
            <a:endParaRPr lang="ko-KR" altLang="en-US" sz="2200" i="0" dirty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</p:txBody>
      </p:sp>
      <p:pic>
        <p:nvPicPr>
          <p:cNvPr id="5" name="그림 4">
            <a:hlinkClick r:id="rId2"/>
            <a:extLst>
              <a:ext uri="{FF2B5EF4-FFF2-40B4-BE49-F238E27FC236}">
                <a16:creationId xmlns:a16="http://schemas.microsoft.com/office/drawing/2014/main" id="{27A0BF29-8A17-4ACC-AF30-7398B6E78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383" y="2444739"/>
            <a:ext cx="8451233" cy="391260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numCol="1" anchor="ctr">
            <a:normAutofit/>
          </a:bodyPr>
          <a:lstStyle/>
          <a:p>
            <a:pPr defTabSz="508000"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과거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우수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프로젝트 결과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#10</a:t>
            </a:r>
            <a:endParaRPr lang="ko-KR" altLang="en-US" sz="3600" b="1" i="0" dirty="0">
              <a:solidFill>
                <a:schemeClr val="accent2">
                  <a:lumMod val="50000"/>
                </a:schemeClr>
              </a:solidFill>
              <a:latin typeface="Trebuchet MS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T</a:t>
            </a: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ILE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SUV</a:t>
            </a:r>
            <a:r>
              <a:rPr lang="en-US" altLang="ko-KR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</a:t>
            </a:r>
            <a:r>
              <a:rPr lang="ko-KR" alt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2018)</a:t>
            </a:r>
            <a:endParaRPr lang="ko-KR" altLang="en-US" sz="2600" b="1" i="0" dirty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김재석</a:t>
            </a:r>
            <a:r>
              <a:rPr lang="en-US" altLang="ko-KR" sz="220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(17)</a:t>
            </a:r>
            <a:endParaRPr lang="ko-KR" altLang="en-US" sz="2200" i="0" dirty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</p:txBody>
      </p:sp>
      <p:pic>
        <p:nvPicPr>
          <p:cNvPr id="5" name="그림 4">
            <a:hlinkClick r:id="rId2"/>
            <a:extLst>
              <a:ext uri="{FF2B5EF4-FFF2-40B4-BE49-F238E27FC236}">
                <a16:creationId xmlns:a16="http://schemas.microsoft.com/office/drawing/2014/main" id="{165C2A5A-FADD-437F-B5D4-E5914DE67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866" y="2448947"/>
            <a:ext cx="6948265" cy="39083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/>
          <a:lstStyle/>
          <a:p>
            <a:r>
              <a:rPr lang="ko-KR" altLang="en-US" dirty="0"/>
              <a:t>수업 정보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/>
          <a:lstStyle/>
          <a:p>
            <a:r>
              <a:rPr lang="ko-KR" altLang="en-US" dirty="0"/>
              <a:t>목표</a:t>
            </a:r>
            <a:endParaRPr lang="en-US" altLang="ko-KR" dirty="0"/>
          </a:p>
          <a:p>
            <a:pPr lvl="1"/>
            <a:r>
              <a:rPr lang="ko-KR" altLang="en-US" dirty="0"/>
              <a:t>상용 게임엔진을 이용</a:t>
            </a:r>
            <a:r>
              <a:rPr lang="en-US" altLang="ko-KR" dirty="0"/>
              <a:t>, </a:t>
            </a:r>
            <a:r>
              <a:rPr lang="ko-KR" altLang="en-US" dirty="0"/>
              <a:t>게임 제작의 기초를 습득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교재</a:t>
            </a:r>
            <a:endParaRPr lang="en-US" altLang="ko-KR" dirty="0"/>
          </a:p>
          <a:p>
            <a:pPr lvl="1"/>
            <a:r>
              <a:rPr lang="en-US" altLang="ko-KR" dirty="0"/>
              <a:t>(</a:t>
            </a:r>
            <a:r>
              <a:rPr lang="ko-KR" altLang="en-US" dirty="0" err="1"/>
              <a:t>유니티짱으로</a:t>
            </a:r>
            <a:r>
              <a:rPr lang="ko-KR" altLang="en-US" dirty="0"/>
              <a:t> 배우는</a:t>
            </a:r>
            <a:r>
              <a:rPr lang="en-US" altLang="ko-KR" dirty="0"/>
              <a:t>) </a:t>
            </a:r>
            <a:r>
              <a:rPr lang="ko-KR" altLang="en-US" dirty="0"/>
              <a:t>유니티</a:t>
            </a:r>
            <a:r>
              <a:rPr lang="en-US" altLang="ko-KR" dirty="0"/>
              <a:t>5 3D </a:t>
            </a:r>
            <a:r>
              <a:rPr lang="ko-KR" altLang="en-US" dirty="0"/>
              <a:t>게임제작입문</a:t>
            </a:r>
            <a:endParaRPr lang="en-US" altLang="ko-KR" dirty="0"/>
          </a:p>
          <a:p>
            <a:pPr lvl="2"/>
            <a:r>
              <a:rPr lang="ko-KR" altLang="en-US" dirty="0"/>
              <a:t>길벗출판사</a:t>
            </a:r>
            <a:endParaRPr lang="en-US" altLang="ko-KR" dirty="0"/>
          </a:p>
          <a:p>
            <a:pPr lvl="1"/>
            <a:r>
              <a:rPr lang="en-US" altLang="ko-KR" dirty="0"/>
              <a:t>(</a:t>
            </a:r>
            <a:r>
              <a:rPr lang="ko-KR" altLang="en-US" dirty="0" err="1"/>
              <a:t>반다이남코</a:t>
            </a:r>
            <a:r>
              <a:rPr lang="ko-KR" altLang="en-US" dirty="0"/>
              <a:t> </a:t>
            </a:r>
            <a:r>
              <a:rPr lang="ko-KR" altLang="en-US" dirty="0" err="1"/>
              <a:t>현역디렉터가</a:t>
            </a:r>
            <a:r>
              <a:rPr lang="ko-KR" altLang="en-US" dirty="0"/>
              <a:t> 알려주는</a:t>
            </a:r>
            <a:r>
              <a:rPr lang="en-US" altLang="ko-KR" dirty="0"/>
              <a:t>) </a:t>
            </a:r>
            <a:r>
              <a:rPr lang="ko-KR" altLang="en-US" dirty="0"/>
              <a:t>유니티 게임제작입문</a:t>
            </a:r>
            <a:endParaRPr lang="en-US" altLang="ko-KR" dirty="0"/>
          </a:p>
          <a:p>
            <a:pPr lvl="2"/>
            <a:r>
              <a:rPr lang="ko-KR" altLang="en-US" dirty="0"/>
              <a:t>길벗출판사</a:t>
            </a:r>
            <a:endParaRPr lang="en-US" altLang="ko-KR" dirty="0"/>
          </a:p>
          <a:p>
            <a:pPr lvl="3"/>
            <a:endParaRPr lang="en-US" altLang="ko-KR" dirty="0"/>
          </a:p>
          <a:p>
            <a:pPr lvl="1"/>
            <a:r>
              <a:rPr lang="ko-KR" altLang="en-US" dirty="0"/>
              <a:t>구입 불필요</a:t>
            </a:r>
            <a:endParaRPr lang="en-US" altLang="ko-KR" dirty="0"/>
          </a:p>
          <a:p>
            <a:pPr lvl="2"/>
            <a:r>
              <a:rPr lang="ko-KR" altLang="en-US" dirty="0"/>
              <a:t>과제 및 시험 모두 강의자료에서 출제</a:t>
            </a:r>
            <a:endParaRPr lang="en-US" altLang="ko-KR" dirty="0"/>
          </a:p>
          <a:p>
            <a:pPr lvl="3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85036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도형 11"/>
          <p:cNvSpPr>
            <a:spLocks noChangeAspect="1"/>
          </p:cNvSpPr>
          <p:nvPr/>
        </p:nvSpPr>
        <p:spPr>
          <a:xfrm>
            <a:off x="0" y="0"/>
            <a:ext cx="9144635" cy="6858635"/>
          </a:xfrm>
          <a:prstGeom prst="rect">
            <a:avLst/>
          </a:prstGeom>
          <a:gradFill rotWithShape="1"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4" name="그림 13" descr="C:/Users/airjung/AppData/Roaming/PolarisOffice/ETemp/16264_2679376/fImage51133254814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0" y="0"/>
            <a:ext cx="9144635" cy="6858635"/>
          </a:xfrm>
          <a:prstGeom prst="rect">
            <a:avLst/>
          </a:prstGeom>
          <a:noFill/>
        </p:spPr>
      </p:pic>
      <p:sp>
        <p:nvSpPr>
          <p:cNvPr id="16" name="도형 15"/>
          <p:cNvSpPr>
            <a:spLocks noChangeAspect="1"/>
          </p:cNvSpPr>
          <p:nvPr/>
        </p:nvSpPr>
        <p:spPr>
          <a:xfrm>
            <a:off x="655320" y="-3810"/>
            <a:ext cx="7748905" cy="6875145"/>
          </a:xfrm>
          <a:custGeom>
            <a:avLst/>
            <a:gdLst>
              <a:gd name="TX0" fmla="*/ 2232159 w 7837717"/>
              <a:gd name="TY0" fmla="*/ 0 h 6858001"/>
              <a:gd name="TX1" fmla="*/ 5605557 w 7837717"/>
              <a:gd name="TY1" fmla="*/ 0 h 6858001"/>
              <a:gd name="TX2" fmla="*/ 5617845 w 7837717"/>
              <a:gd name="TY2" fmla="*/ 5384 h 6858001"/>
              <a:gd name="TX3" fmla="*/ 7837716 w 7837717"/>
              <a:gd name="TY3" fmla="*/ 3429000 h 6858001"/>
              <a:gd name="TX4" fmla="*/ 5617845 w 7837717"/>
              <a:gd name="TY4" fmla="*/ 6852616 h 6858001"/>
              <a:gd name="TX5" fmla="*/ 5605557 w 7837717"/>
              <a:gd name="TY5" fmla="*/ 6858000 h 6858001"/>
              <a:gd name="TX6" fmla="*/ 2232159 w 7837717"/>
              <a:gd name="TY6" fmla="*/ 6858000 h 6858001"/>
              <a:gd name="TX7" fmla="*/ 2219871 w 7837717"/>
              <a:gd name="TY7" fmla="*/ 6852616 h 6858001"/>
              <a:gd name="TX8" fmla="*/ 0 w 7837717"/>
              <a:gd name="TY8" fmla="*/ 3429000 h 6858001"/>
              <a:gd name="TX9" fmla="*/ 2219871 w 7837717"/>
              <a:gd name="TY9" fmla="*/ 5384 h 6858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7837717" h="6858001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 w="25400" cap="flat" cmpd="sng">
            <a:gradFill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그림 6" descr="C:/Users/airjung/AppData/Roaming/PolarisOffice/ETemp/16264_2679376/fImage196092256328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18640" y="2487295"/>
            <a:ext cx="5422265" cy="1884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/>
          <a:lstStyle/>
          <a:p>
            <a:r>
              <a:rPr lang="ko-KR" altLang="en-US" dirty="0"/>
              <a:t>강의</a:t>
            </a:r>
            <a:r>
              <a:rPr lang="en-US" altLang="ko-KR" dirty="0"/>
              <a:t> </a:t>
            </a:r>
            <a:r>
              <a:rPr lang="ko-KR" altLang="en-US" dirty="0"/>
              <a:t>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/>
          <a:lstStyle/>
          <a:p>
            <a:r>
              <a:rPr lang="ko-KR" altLang="en-US" dirty="0"/>
              <a:t>게임의</a:t>
            </a:r>
            <a:r>
              <a:rPr lang="en-US" altLang="ko-KR" dirty="0"/>
              <a:t> </a:t>
            </a:r>
            <a:r>
              <a:rPr lang="ko-KR" altLang="en-US" dirty="0"/>
              <a:t>분류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게임제작기술의 소개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게임엔진의 소개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간단한 수준의 게임 제작 </a:t>
            </a:r>
            <a:r>
              <a:rPr lang="ko-KR" altLang="en-US" dirty="0" err="1"/>
              <a:t>따라하기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1554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912DCB-23AF-477C-A41E-1E1CF812F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/>
          <a:lstStyle/>
          <a:p>
            <a:r>
              <a:rPr lang="ko-KR" altLang="en-US" dirty="0"/>
              <a:t>강의 일정 </a:t>
            </a:r>
            <a:r>
              <a:rPr lang="en-US" altLang="ko-KR" dirty="0"/>
              <a:t>(</a:t>
            </a:r>
            <a:r>
              <a:rPr lang="ko-KR" altLang="en-US" dirty="0"/>
              <a:t>상황에 따라 유동적</a:t>
            </a:r>
            <a:r>
              <a:rPr lang="en-US" altLang="ko-KR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9AC5AD-ED31-41A4-AADE-83908FDAA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746386"/>
              </p:ext>
            </p:extLst>
          </p:nvPr>
        </p:nvGraphicFramePr>
        <p:xfrm>
          <a:off x="457200" y="1268730"/>
          <a:ext cx="8239760" cy="5245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0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96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50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048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7820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600" b="1" kern="120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2745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날짜</a:t>
                      </a:r>
                      <a:endParaRPr kumimoji="1" lang="ko-KR" altLang="en-US" sz="1600" b="1" kern="1200">
                        <a:solidFill>
                          <a:srgbClr val="FFFFFF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600" b="1" kern="120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2745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강의 내용</a:t>
                      </a:r>
                      <a:endParaRPr kumimoji="1" lang="ko-KR" altLang="en-US" sz="1600" b="1" kern="1200">
                        <a:solidFill>
                          <a:srgbClr val="FFFFFF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600" b="1" kern="120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2745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날짜</a:t>
                      </a:r>
                      <a:endParaRPr kumimoji="1" lang="ko-KR" altLang="en-US" sz="1600" b="1" kern="1200">
                        <a:solidFill>
                          <a:srgbClr val="FFFFFF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600" b="1" kern="1200"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2745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강의 내용</a:t>
                      </a:r>
                      <a:endParaRPr kumimoji="1" lang="ko-KR" altLang="en-US" sz="1600" b="1" kern="1200">
                        <a:solidFill>
                          <a:srgbClr val="FFFFFF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08/27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kern="1200">
                          <a:solidFill>
                            <a:srgbClr val="000000"/>
                          </a:solidFill>
                          <a:latin typeface="Trebuchet MS" charset="0"/>
                          <a:ea typeface="맑은 고딕" charset="0"/>
                        </a:rPr>
                        <a:t>Syllabus</a:t>
                      </a:r>
                      <a:endParaRPr kumimoji="1" lang="ko-KR" altLang="en-US" sz="1400" kern="1200">
                        <a:solidFill>
                          <a:srgbClr val="0000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10/22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미니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점핑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게임</a:t>
                      </a: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08/29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게임의 분류 및 게임엔진 소개</a:t>
                      </a: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ctr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10/24</a:t>
                      </a:r>
                      <a:endParaRPr kumimoji="1" lang="ko-KR" altLang="en-US" sz="1400" b="1" kern="1200">
                        <a:solidFill>
                          <a:srgbClr val="FCCC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ctr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텀프로젝트 계획 발표</a:t>
                      </a:r>
                      <a:endParaRPr kumimoji="1" lang="ko-KR" altLang="en-US" sz="1400" b="1" kern="1200">
                        <a:solidFill>
                          <a:srgbClr val="FCCC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09/03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rgbClr val="FCCC00"/>
                          </a:solidFill>
                          <a:effectLst>
                            <a:outerShdw blurRad="38100" dist="38100" dir="2700000" algn="ctr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10/29</a:t>
                      </a:r>
                      <a:endParaRPr kumimoji="1" lang="ko-KR" altLang="en-US" sz="1400" b="1" kern="120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rgbClr val="FCCC00"/>
                          </a:solidFill>
                          <a:effectLst>
                            <a:outerShdw blurRad="38100" dist="38100" dir="2700000" algn="ctr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중간고사 리뷰</a:t>
                      </a:r>
                      <a:endParaRPr kumimoji="1" lang="ko-KR" altLang="en-US" sz="1400" b="1" kern="120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09/05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게임</a:t>
                      </a:r>
                      <a:r>
                        <a:rPr kumimoji="1" lang="en-US" altLang="ko-KR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/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앱 개발환경 준비</a:t>
                      </a: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10/31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미니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러닝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게임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09/10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유니티 시작하기 (1/2)</a:t>
                      </a: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11/05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슈팅게임의</a:t>
                      </a:r>
                      <a:r>
                        <a:rPr kumimoji="1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기초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rgbClr val="FF0000"/>
                          </a:solidFill>
                          <a:effectLst>
                            <a:outerShdw blurRad="38100" dist="38100" dir="2700000" algn="ctr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09/12</a:t>
                      </a:r>
                      <a:endParaRPr kumimoji="1" lang="ko-KR" altLang="en-US" sz="1400" b="1" kern="1200">
                        <a:solidFill>
                          <a:srgbClr val="FF00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rgbClr val="FF0000"/>
                          </a:solidFill>
                          <a:effectLst>
                            <a:outerShdw blurRad="38100" dist="38100" dir="2700000" algn="ctr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추석 연휴</a:t>
                      </a:r>
                      <a:endParaRPr kumimoji="1" lang="ko-KR" altLang="en-US" sz="1400" b="1" kern="1200">
                        <a:solidFill>
                          <a:srgbClr val="FF00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11/07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09/17</a:t>
                      </a:r>
                      <a:endParaRPr kumimoji="1" lang="ko-KR" altLang="en-US" sz="1400" b="1" kern="1200">
                        <a:solidFill>
                          <a:srgbClr val="FF00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유니티 시작하기 (2/2)</a:t>
                      </a:r>
                      <a:endParaRPr kumimoji="1" lang="ko-KR" altLang="en-US" sz="1400" b="1" kern="1200">
                        <a:solidFill>
                          <a:srgbClr val="FF00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11/12</a:t>
                      </a:r>
                      <a:endParaRPr kumimoji="1" lang="ko-KR" altLang="en-US" sz="1400" b="1" kern="1200">
                        <a:solidFill>
                          <a:srgbClr val="C000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09/19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게임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오브젝트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다루기</a:t>
                      </a:r>
                      <a:endParaRPr kumimoji="1" lang="ko-KR" altLang="en-US" sz="1400" kern="1200">
                        <a:solidFill>
                          <a:schemeClr val="tx1"/>
                        </a:solidFill>
                        <a:latin typeface="Trebuchet MS" charset="0"/>
                        <a:ea typeface="Trebuchet MS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11/14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3차원 다트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게임  </a:t>
                      </a:r>
                      <a:endParaRPr kumimoji="1" lang="ko-KR" altLang="en-US" sz="140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09/24</a:t>
                      </a:r>
                      <a:endParaRPr kumimoji="1" lang="ko-KR" altLang="en-US" sz="1400" b="1" kern="1200">
                        <a:solidFill>
                          <a:srgbClr val="FF00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11/19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09/26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11/21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10/01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프리팹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, 2D GUI, 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장면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전환 (1/2)</a:t>
                      </a:r>
                      <a:endParaRPr kumimoji="1" lang="ko-KR" altLang="en-US" sz="140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0" kern="1200" dirty="0">
                          <a:solidFill>
                            <a:schemeClr val="tx1"/>
                          </a:solidFill>
                          <a:effectLst/>
                          <a:latin typeface="Trebuchet MS" charset="0"/>
                          <a:ea typeface="맑은 고딕" charset="0"/>
                        </a:rPr>
                        <a:t>11/26</a:t>
                      </a:r>
                      <a:endParaRPr kumimoji="1" lang="ko-KR" altLang="en-US" sz="1400" b="0" kern="1200" dirty="0">
                        <a:solidFill>
                          <a:schemeClr val="tx1"/>
                        </a:solidFill>
                        <a:effectLst/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캐릭터와의</a:t>
                      </a:r>
                      <a:r>
                        <a:rPr kumimoji="1" lang="ko-KR" altLang="en-US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lang="ko-KR" altLang="en-US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상호작용</a:t>
                      </a:r>
                      <a:r>
                        <a:rPr kumimoji="1" lang="ko-KR" altLang="en-US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lang="ko-KR" altLang="en-US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커뮤니케이션</a:t>
                      </a:r>
                      <a:endParaRPr kumimoji="1" lang="ko-KR" altLang="en-US" sz="140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rgbClr val="FF0000"/>
                          </a:solidFill>
                          <a:effectLst>
                            <a:outerShdw blurRad="38100" dist="38100" dir="2700000" algn="ctr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10/03</a:t>
                      </a:r>
                      <a:endParaRPr kumimoji="1" lang="ko-KR" altLang="en-US" sz="1400" b="1" kern="1200">
                        <a:solidFill>
                          <a:srgbClr val="FF00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rgbClr val="FF0000"/>
                          </a:solidFill>
                          <a:effectLst>
                            <a:outerShdw blurRad="38100" dist="38100" dir="2700000" algn="ctr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개천절</a:t>
                      </a:r>
                      <a:endParaRPr kumimoji="1" lang="ko-KR" altLang="en-US" sz="1400" b="1" kern="1200">
                        <a:solidFill>
                          <a:srgbClr val="FF00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0" kern="1200" dirty="0">
                          <a:solidFill>
                            <a:schemeClr val="tx1"/>
                          </a:solidFill>
                          <a:effectLst/>
                          <a:latin typeface="Trebuchet MS" charset="0"/>
                          <a:ea typeface="맑은 고딕" charset="0"/>
                        </a:rPr>
                        <a:t>11/28</a:t>
                      </a:r>
                      <a:endParaRPr kumimoji="1" lang="ko-KR" altLang="en-US" sz="1400" b="0" kern="1200" dirty="0">
                        <a:solidFill>
                          <a:schemeClr val="tx1"/>
                        </a:solidFill>
                        <a:effectLst/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10/08</a:t>
                      </a:r>
                      <a:endParaRPr kumimoji="1" lang="ko-KR" altLang="en-US" sz="1400" b="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프리팹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, 2D GUI, 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장면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전환 (2/2)</a:t>
                      </a:r>
                      <a:endParaRPr kumimoji="1" lang="ko-KR" altLang="en-US" sz="1400" kern="1200">
                        <a:solidFill>
                          <a:schemeClr val="tx1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chemeClr val="accent6">
                              <a:lumMod val="75000"/>
                              <a:lumOff val="0"/>
                            </a:schemeClr>
                          </a:solidFill>
                          <a:effectLst>
                            <a:outerShdw blurRad="38100" dist="38100" dir="2700000" algn="ctr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12/03</a:t>
                      </a:r>
                      <a:endParaRPr kumimoji="1" lang="ko-KR" altLang="en-US" sz="1400" b="1" kern="1200">
                        <a:solidFill>
                          <a:schemeClr val="accent6">
                            <a:lumMod val="75000"/>
                            <a:lumOff val="0"/>
                          </a:schemeClr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chemeClr val="accent6">
                              <a:lumMod val="75000"/>
                              <a:lumOff val="0"/>
                            </a:schemeClr>
                          </a:solidFill>
                          <a:effectLst>
                            <a:outerShdw blurRad="38100" dist="38100" dir="2700000" algn="tl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(보강 기간)</a:t>
                      </a:r>
                      <a:endParaRPr kumimoji="1" lang="ko-KR" altLang="en-US" sz="1400" b="1" kern="1200">
                        <a:solidFill>
                          <a:schemeClr val="accent6">
                            <a:lumMod val="75000"/>
                            <a:lumOff val="0"/>
                          </a:schemeClr>
                        </a:solidFill>
                        <a:latin typeface="Trebuchet MS" charset="0"/>
                        <a:ea typeface="맑은 고딕" charset="0"/>
                      </a:endParaRPr>
                    </a:p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chemeClr val="accent6">
                              <a:lumMod val="75000"/>
                              <a:lumOff val="0"/>
                            </a:schemeClr>
                          </a:solidFill>
                          <a:effectLst>
                            <a:outerShdw blurRad="38100" dist="38100" dir="2700000" algn="tl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텀프로젝트 결과 발표</a:t>
                      </a:r>
                      <a:endParaRPr kumimoji="1" lang="ko-KR" altLang="en-US" sz="1400" b="1" kern="1200">
                        <a:solidFill>
                          <a:schemeClr val="accent6">
                            <a:lumMod val="75000"/>
                            <a:lumOff val="0"/>
                          </a:schemeClr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en-US" altLang="ko-KR" sz="1400" b="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10/10</a:t>
                      </a:r>
                      <a:endParaRPr kumimoji="1" lang="ko-KR" altLang="en-US" sz="1400" b="1" kern="1200">
                        <a:solidFill>
                          <a:srgbClr val="FF00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가벼운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게임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Trebuchet MS" charset="0"/>
                        </a:rPr>
                        <a:t> </a:t>
                      </a:r>
                      <a:r>
                        <a:rPr kumimoji="1" lang="ko-KR" altLang="en-US" sz="1400" kern="1200">
                          <a:solidFill>
                            <a:schemeClr val="tx1"/>
                          </a:solidFill>
                          <a:latin typeface="Trebuchet MS" charset="0"/>
                          <a:ea typeface="맑은 고딕" charset="0"/>
                        </a:rPr>
                        <a:t>만들기</a:t>
                      </a:r>
                      <a:endParaRPr kumimoji="1" lang="ko-KR" altLang="en-US" sz="1400" b="1" kern="1200">
                        <a:solidFill>
                          <a:srgbClr val="FF00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chemeClr val="accent6">
                              <a:lumMod val="75000"/>
                              <a:lumOff val="0"/>
                            </a:schemeClr>
                          </a:solidFill>
                          <a:effectLst>
                            <a:outerShdw blurRad="38100" dist="38100" dir="2700000" algn="tl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12/05</a:t>
                      </a:r>
                      <a:endParaRPr kumimoji="1" lang="ko-KR" altLang="en-US" sz="1400" b="1" kern="1200">
                        <a:solidFill>
                          <a:schemeClr val="accent6">
                            <a:lumMod val="75000"/>
                            <a:lumOff val="0"/>
                          </a:schemeClr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rgbClr val="36B700"/>
                          </a:solidFill>
                          <a:effectLst>
                            <a:outerShdw blurRad="38100" dist="38100" dir="2700000" algn="ctr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10/15</a:t>
                      </a:r>
                      <a:endParaRPr kumimoji="1" lang="ko-KR" altLang="en-US" sz="1400" b="1" kern="1200">
                        <a:solidFill>
                          <a:srgbClr val="36B7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rgbClr val="36B700"/>
                          </a:solidFill>
                          <a:effectLst>
                            <a:outerShdw blurRad="38100" dist="38100" dir="2700000" algn="tl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중간고사</a:t>
                      </a:r>
                      <a:endParaRPr kumimoji="1" lang="ko-KR" altLang="en-US" sz="1400" b="1" kern="1200">
                        <a:solidFill>
                          <a:srgbClr val="36B7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rgbClr val="36B7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2745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12/10</a:t>
                      </a:r>
                      <a:endParaRPr kumimoji="1" lang="ko-KR" altLang="en-US" sz="1400" b="1" kern="1200">
                        <a:solidFill>
                          <a:srgbClr val="36B7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sz="1400" b="1" i="0" strike="noStrike" kern="1200" cap="none">
                          <a:solidFill>
                            <a:srgbClr val="36B7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2745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  <a:cs typeface="+mn-cs"/>
                        </a:rPr>
                        <a:t>기말고사</a:t>
                      </a:r>
                      <a:endParaRPr kumimoji="0" lang="ko-KR" altLang="en-US" sz="1400" b="1" i="0" strike="noStrike" kern="1200" cap="none">
                        <a:solidFill>
                          <a:srgbClr val="36B700"/>
                        </a:solidFill>
                        <a:latin typeface="Trebuchet MS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>
                          <a:solidFill>
                            <a:srgbClr val="36B700"/>
                          </a:solidFill>
                          <a:effectLst>
                            <a:outerShdw blurRad="38100" dist="38100" dir="2700000" algn="tl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10/17</a:t>
                      </a:r>
                      <a:endParaRPr kumimoji="1" lang="ko-KR" altLang="en-US" sz="1400" b="1" kern="1200">
                        <a:solidFill>
                          <a:srgbClr val="36B7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defTabSz="508000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1" sz="1400" b="1" kern="1200" dirty="0">
                          <a:solidFill>
                            <a:srgbClr val="36B7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2745"/>
                              </a:srgbClr>
                            </a:outerShdw>
                          </a:effectLst>
                          <a:latin typeface="Trebuchet MS" charset="0"/>
                          <a:ea typeface="맑은 고딕" charset="0"/>
                        </a:rPr>
                        <a:t>12/12</a:t>
                      </a:r>
                      <a:endParaRPr kumimoji="1" lang="ko-KR" altLang="en-US" sz="1400" b="1" kern="1200" dirty="0">
                        <a:solidFill>
                          <a:srgbClr val="36B700"/>
                        </a:solidFill>
                        <a:latin typeface="Trebuchet MS" charset="0"/>
                        <a:ea typeface="맑은 고딕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6068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02CC9C-0D71-4C2D-A3B9-65DD16928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/>
          <a:lstStyle/>
          <a:p>
            <a:r>
              <a:rPr lang="ko-KR" altLang="en-US" dirty="0"/>
              <a:t>주요</a:t>
            </a:r>
            <a:r>
              <a:rPr lang="en-US" altLang="ko-KR" dirty="0"/>
              <a:t> </a:t>
            </a:r>
            <a:r>
              <a:rPr lang="ko-KR" altLang="en-US" dirty="0"/>
              <a:t>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262EF3-94DC-495B-B3C4-D6EA11B2D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중간고사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1분반과 같은 날 저녁에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16002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7933C"/>
              </a:buClr>
              <a:buFont typeface="Arial"/>
              <a:buChar char="–"/>
            </a:pPr>
            <a:endParaRPr lang="ko-KR" altLang="en-US" sz="1600" i="0">
              <a:solidFill>
                <a:schemeClr val="accent3">
                  <a:lumMod val="7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 프로젝트 계획 발표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10/24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16002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7933C"/>
              </a:buClr>
              <a:buFont typeface="Arial"/>
              <a:buChar char="–"/>
            </a:pPr>
            <a:endParaRPr lang="ko-KR" altLang="en-US" sz="1600" i="0">
              <a:solidFill>
                <a:schemeClr val="accent3">
                  <a:lumMod val="7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 프로젝트 발표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12/03, 12/05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16002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7933C"/>
              </a:buClr>
              <a:buFont typeface="Arial"/>
              <a:buChar char="–"/>
            </a:pPr>
            <a:endParaRPr lang="ko-KR" altLang="en-US" sz="1600" i="0">
              <a:solidFill>
                <a:schemeClr val="accent3">
                  <a:lumMod val="7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기말고사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1분반과 같은 날 저녁에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Font typeface="Arial"/>
              <a:buChar char="•"/>
            </a:pP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050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/>
          <a:lstStyle/>
          <a:p>
            <a:r>
              <a:rPr lang="ko-KR" altLang="en-US" dirty="0"/>
              <a:t>성적 평가 요소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 vert="horz" wrap="square" lIns="91440" tIns="45720" rIns="91440" bIns="45720" numCol="1" anchor="t">
            <a:normAutofit lnSpcReduction="10000"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출석 </a:t>
            </a:r>
            <a:r>
              <a:rPr lang="en-US" altLang="ko-KR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: 10%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결석 </a:t>
            </a: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3</a:t>
            </a: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번 초과 시 </a:t>
            </a: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F </a:t>
            </a: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학점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지각 3번 = 결석 1번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endParaRPr lang="ko-KR" altLang="en-US" sz="26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과제 </a:t>
            </a:r>
            <a:r>
              <a:rPr lang="en-US" altLang="ko-KR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: 20%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Font typeface="Arial"/>
              <a:buChar char="•"/>
            </a:pP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중간고사 </a:t>
            </a:r>
            <a:r>
              <a:rPr lang="en-US" altLang="ko-KR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: 25%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Font typeface="Arial"/>
              <a:buChar char="•"/>
            </a:pPr>
            <a:endParaRPr lang="ko-KR" altLang="en-US" sz="2600" b="1" i="0">
              <a:solidFill>
                <a:srgbClr val="FF0000"/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기말고사 </a:t>
            </a:r>
            <a:r>
              <a:rPr lang="en-US" altLang="ko-KR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: 25%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Font typeface="Arial"/>
              <a:buChar char="•"/>
            </a:pP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 프로젝트 </a:t>
            </a:r>
            <a:r>
              <a:rPr lang="en-US" altLang="ko-KR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: 20%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496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/>
          <a:lstStyle/>
          <a:p>
            <a:r>
              <a:rPr lang="ko-KR" altLang="en-US" dirty="0"/>
              <a:t>주의사항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>
            <a:normAutofit fontScale="92500"/>
          </a:bodyPr>
          <a:lstStyle/>
          <a:p>
            <a:r>
              <a:rPr lang="ko-KR" altLang="en-US" dirty="0"/>
              <a:t>수업태도</a:t>
            </a:r>
            <a:endParaRPr lang="en-US" altLang="ko-KR" dirty="0"/>
          </a:p>
          <a:p>
            <a:pPr lvl="1"/>
            <a:r>
              <a:rPr lang="ko-KR" altLang="en-US" dirty="0"/>
              <a:t>휴대폰은 진동으로</a:t>
            </a:r>
            <a:endParaRPr lang="en-US" altLang="ko-KR" dirty="0"/>
          </a:p>
          <a:p>
            <a:pPr lvl="1"/>
            <a:r>
              <a:rPr lang="ko-KR" altLang="en-US" dirty="0"/>
              <a:t>실습컴퓨터를 이용한 딴 짓 </a:t>
            </a:r>
            <a:r>
              <a:rPr lang="en-US" altLang="ko-KR" dirty="0"/>
              <a:t>X</a:t>
            </a:r>
          </a:p>
          <a:p>
            <a:pPr lvl="1"/>
            <a:r>
              <a:rPr lang="ko-KR" altLang="en-US" dirty="0"/>
              <a:t>학습분위기에 피해를 주는 행위 등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ko-KR" altLang="en-US" dirty="0"/>
              <a:t>점수반영은 하지만 필수는 아님</a:t>
            </a:r>
            <a:endParaRPr lang="en-US" altLang="ko-KR" dirty="0"/>
          </a:p>
          <a:p>
            <a:pPr lvl="2"/>
            <a:r>
              <a:rPr lang="ko-KR" altLang="en-US" dirty="0"/>
              <a:t>각자 능력에 맞는 점수를 받아갈 것</a:t>
            </a:r>
            <a:endParaRPr lang="en-US" altLang="ko-KR" dirty="0"/>
          </a:p>
          <a:p>
            <a:pPr lvl="1"/>
            <a:r>
              <a:rPr lang="ko-KR" altLang="en-US" dirty="0"/>
              <a:t>부정행위 시 </a:t>
            </a:r>
            <a:r>
              <a:rPr lang="en-US" altLang="ko-KR" dirty="0"/>
              <a:t>F</a:t>
            </a:r>
          </a:p>
          <a:p>
            <a:pPr lvl="2"/>
            <a:r>
              <a:rPr lang="ko-KR" altLang="en-US" dirty="0"/>
              <a:t>학생 간 토의는 가능하지만 코드를 보여주면서 도와주는 것은 금지</a:t>
            </a:r>
            <a:endParaRPr lang="en-US" altLang="ko-KR" dirty="0"/>
          </a:p>
          <a:p>
            <a:pPr lvl="3"/>
            <a:r>
              <a:rPr lang="ko-KR" altLang="en-US" dirty="0"/>
              <a:t>함께 과제를 해결하는 경우도 역시 코드를 서로 공유하게 되므로 금지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중간고사</a:t>
            </a:r>
            <a:r>
              <a:rPr lang="en-US" altLang="ko-KR" dirty="0"/>
              <a:t>/</a:t>
            </a:r>
            <a:r>
              <a:rPr lang="ko-KR" altLang="en-US" dirty="0"/>
              <a:t>기말고사</a:t>
            </a:r>
            <a:r>
              <a:rPr lang="en-US" altLang="ko-KR" dirty="0"/>
              <a:t>/</a:t>
            </a:r>
            <a:r>
              <a:rPr lang="ko-KR" altLang="en-US" dirty="0" err="1"/>
              <a:t>텀</a:t>
            </a:r>
            <a:r>
              <a:rPr lang="ko-KR" altLang="en-US" dirty="0"/>
              <a:t> 프로젝트 중 하나라도 빠지면 </a:t>
            </a:r>
            <a:r>
              <a:rPr lang="en-US" altLang="ko-KR" dirty="0"/>
              <a:t>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3771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18C3C1-E11C-49CE-BE19-154E022D3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</p:spPr>
        <p:txBody>
          <a:bodyPr/>
          <a:lstStyle/>
          <a:p>
            <a:r>
              <a:rPr lang="ko-KR" altLang="en-US" dirty="0" err="1"/>
              <a:t>텀</a:t>
            </a:r>
            <a:r>
              <a:rPr lang="en-US" altLang="ko-KR" dirty="0"/>
              <a:t> </a:t>
            </a:r>
            <a:r>
              <a:rPr lang="ko-KR" altLang="en-US" dirty="0"/>
              <a:t>프로젝트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19BA1B-B12E-4DFE-B9C6-AFD8ECEE2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자유주제 </a:t>
            </a:r>
            <a:r>
              <a:rPr lang="en-US" altLang="ko-KR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: </a:t>
            </a: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반드시 유니티를 이용할 것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유료 애셋이나 리소스 사용 금지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16002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7933C"/>
              </a:buClr>
              <a:buFont typeface="Arial"/>
              <a:buChar char="–"/>
            </a:pPr>
            <a:endParaRPr lang="ko-KR" altLang="en-US" sz="1600" i="0">
              <a:solidFill>
                <a:schemeClr val="accent3">
                  <a:lumMod val="7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최대 </a:t>
            </a:r>
            <a:r>
              <a:rPr lang="en-US" altLang="ko-KR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3</a:t>
            </a: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인 </a:t>
            </a:r>
            <a:r>
              <a:rPr lang="en-US" altLang="ko-KR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1</a:t>
            </a: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조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2</a:t>
            </a: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인 </a:t>
            </a: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1</a:t>
            </a: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조 </a:t>
            </a: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: +10%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단독 </a:t>
            </a: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: +20%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16002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7933C"/>
              </a:buClr>
              <a:buFont typeface="Arial"/>
              <a:buChar char="–"/>
            </a:pPr>
            <a:endParaRPr lang="ko-KR" altLang="en-US" sz="1600" i="0">
              <a:solidFill>
                <a:schemeClr val="accent3">
                  <a:lumMod val="7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평가 요소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창의성 </a:t>
            </a: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: 50%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완성도/기술성/</a:t>
            </a: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(</a:t>
            </a: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노가다</a:t>
            </a: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)</a:t>
            </a: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 </a:t>
            </a: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: 50%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11430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i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UI</a:t>
            </a:r>
            <a:r>
              <a:rPr lang="ko-KR" altLang="en-US" sz="1800" i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의 미려함 또는 버그의 유무도 포함</a:t>
            </a:r>
            <a:endParaRPr lang="ko-KR" altLang="en-US" sz="1800" i="0">
              <a:solidFill>
                <a:schemeClr val="bg2">
                  <a:lumMod val="50000"/>
                </a:schemeClr>
              </a:solidFill>
              <a:latin typeface="Trebuchet MS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689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271780" y="203200"/>
            <a:ext cx="8230235" cy="797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179705" tIns="45720" rIns="91440" bIns="45720" numCol="1" anchor="ctr">
            <a:normAutofit/>
          </a:bodyPr>
          <a:lstStyle/>
          <a:p>
            <a:pPr marL="0" indent="0" algn="l" defTabSz="508000" eaLnBrk="0" fontAlgn="base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3600" b="1" i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텀 프로젝트 발표 일정</a:t>
            </a:r>
            <a:endParaRPr lang="ko-KR" altLang="en-US" sz="3600" b="1" i="0">
              <a:solidFill>
                <a:schemeClr val="accent2">
                  <a:lumMod val="50000"/>
                </a:schemeClr>
              </a:solidFill>
              <a:latin typeface="Trebuchet MS" charset="0"/>
              <a:ea typeface="맑은 고딕" charset="0"/>
            </a:endParaRPr>
          </a:p>
        </p:txBody>
      </p:sp>
      <p:sp>
        <p:nvSpPr>
          <p:cNvPr id="5" name="내용 개체 틀 4"/>
          <p:cNvSpPr txBox="1">
            <a:spLocks noGrp="1"/>
          </p:cNvSpPr>
          <p:nvPr>
            <p:ph idx="1"/>
          </p:nvPr>
        </p:nvSpPr>
        <p:spPr>
          <a:xfrm>
            <a:off x="457200" y="1428750"/>
            <a:ext cx="8230235" cy="485838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12/03, 08:30</a:t>
            </a: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까지 제출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프로젝트 소스 파일 및 발표 자료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  <a:p>
            <a:pPr marL="11430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1800" i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팀 당 한 명만 제출하면 됨</a:t>
            </a:r>
            <a:endParaRPr lang="ko-KR" altLang="en-US" sz="1800" i="0">
              <a:solidFill>
                <a:schemeClr val="bg2">
                  <a:lumMod val="50000"/>
                </a:schemeClr>
              </a:solidFill>
              <a:latin typeface="Trebuchet MS" charset="0"/>
              <a:ea typeface="맑은 고딕" charset="0"/>
            </a:endParaRPr>
          </a:p>
          <a:p>
            <a:pPr marL="1143000" indent="-228600" algn="l" defTabSz="508000" eaLnBrk="0" fontAlgn="base" latinLnBrk="1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1800" i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기한내에 제출된 자료로만 모든 발표 진행</a:t>
            </a:r>
            <a:endParaRPr lang="ko-KR" altLang="en-US" sz="1800" i="0">
              <a:solidFill>
                <a:schemeClr val="bg2">
                  <a:lumMod val="50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Font typeface="Arial"/>
              <a:buChar char="•"/>
            </a:pP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342900" indent="-342900" algn="l" defTabSz="508000" eaLnBrk="0" fontAlgn="base" latinLnBrk="1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연장 제출 </a:t>
            </a:r>
            <a:r>
              <a:rPr lang="en-US" altLang="ko-KR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: 12/05, 08:30</a:t>
            </a:r>
            <a:r>
              <a:rPr lang="ko-KR" altLang="en-US" sz="2600" b="1" i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까지</a:t>
            </a:r>
            <a:endParaRPr lang="ko-KR" altLang="en-US" sz="2600" b="1" i="0">
              <a:solidFill>
                <a:schemeClr val="tx1">
                  <a:lumMod val="75000"/>
                  <a:lumOff val="25000"/>
                </a:schemeClr>
              </a:solidFill>
              <a:latin typeface="Trebuchet MS" charset="0"/>
              <a:ea typeface="맑은 고딕" charset="0"/>
            </a:endParaRPr>
          </a:p>
          <a:p>
            <a:pPr marL="742950" indent="-285750" algn="l" defTabSz="508000" eaLnBrk="0" fontAlgn="base" latinLnBrk="1" hangingPunct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Wingdings"/>
              <a:buChar char="§"/>
            </a:pP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하루 늦을 때마다 최종 점수에 </a:t>
            </a:r>
            <a:r>
              <a:rPr lang="en-US" altLang="ko-KR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10% </a:t>
            </a:r>
            <a:r>
              <a:rPr lang="ko-KR" altLang="en-US" sz="2200" i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Trebuchet MS" charset="0"/>
                <a:ea typeface="맑은 고딕" charset="0"/>
              </a:rPr>
              <a:t>감점</a:t>
            </a:r>
            <a:endParaRPr lang="ko-KR" altLang="en-US" sz="2200" i="0">
              <a:solidFill>
                <a:schemeClr val="tx1">
                  <a:lumMod val="65000"/>
                  <a:lumOff val="35000"/>
                </a:schemeClr>
              </a:solidFill>
              <a:latin typeface="Trebuchet MS" charset="0"/>
              <a:ea typeface="맑은 고딕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6">
                <a:lumMod val="75000"/>
                <a:tint val="66000"/>
                <a:satMod val="160000"/>
              </a:schemeClr>
            </a:gs>
            <a:gs pos="50000">
              <a:schemeClr val="accent6">
                <a:lumMod val="75000"/>
                <a:tint val="44500"/>
                <a:satMod val="160000"/>
              </a:schemeClr>
            </a:gs>
            <a:gs pos="100000">
              <a:schemeClr val="accent6">
                <a:lumMod val="75000"/>
                <a:tint val="23500"/>
                <a:satMod val="160000"/>
              </a:schemeClr>
            </a:gs>
          </a:gsLst>
          <a:path path="circle">
            <a:fillToRect r="100000" b="100000"/>
          </a:path>
          <a:tileRect l="-100000" t="-100000"/>
        </a:gradFill>
        <a:scene3d>
          <a:camera prst="orthographicFront"/>
          <a:lightRig rig="threePt" dir="t"/>
        </a:scene3d>
        <a:sp3d>
          <a:bevelT/>
        </a:sp3d>
      </a:spPr>
      <a:bodyPr rtlCol="0" anchor="ctr"/>
      <a:lstStyle>
        <a:defPPr algn="ctr">
          <a:defRPr dirty="0" smtClean="0"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 anchorCtr="0">
        <a:spAutoFit/>
      </a:bodyPr>
      <a:lstStyle>
        <a:defPPr algn="ctr">
          <a:defRPr sz="1200" dirty="0" smtClean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rebuchet MS" panose="020B0603020202020204" pitchFamily="34" charset="0"/>
            <a:ea typeface="맑은 고딕" panose="020B050302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Pages>19</Pages>
  <Words>607</Words>
  <Characters>0</Characters>
  <Application>Microsoft Office PowerPoint</Application>
  <DocSecurity>0</DocSecurity>
  <PresentationFormat>화면 슬라이드 쇼(4:3)</PresentationFormat>
  <Lines>0</Lines>
  <Paragraphs>173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Verdana</vt:lpstr>
      <vt:lpstr>Trebuchet MS</vt:lpstr>
      <vt:lpstr>굴림</vt:lpstr>
      <vt:lpstr>맑은 고딕</vt:lpstr>
      <vt:lpstr>Tahoma</vt:lpstr>
      <vt:lpstr>Arial</vt:lpstr>
      <vt:lpstr>Wingdings</vt:lpstr>
      <vt:lpstr>Office 테마</vt:lpstr>
      <vt:lpstr>Office theme</vt:lpstr>
      <vt:lpstr>VR/AR/게임 제작 기초 (2분반)</vt:lpstr>
      <vt:lpstr>수업 정보</vt:lpstr>
      <vt:lpstr>강의 개요</vt:lpstr>
      <vt:lpstr>강의 일정 (상황에 따라 유동적)</vt:lpstr>
      <vt:lpstr>주요 일정</vt:lpstr>
      <vt:lpstr>성적 평가 요소</vt:lpstr>
      <vt:lpstr>주의사항</vt:lpstr>
      <vt:lpstr>텀 프로젝트</vt:lpstr>
      <vt:lpstr>텀 프로젝트 발표 일정</vt:lpstr>
      <vt:lpstr>과거 우수 텀 프로젝트 결과 #1</vt:lpstr>
      <vt:lpstr>과거 우수 텀 프로젝트 결과 #2</vt:lpstr>
      <vt:lpstr>과거 우수 텀 프로젝트 결과 #3</vt:lpstr>
      <vt:lpstr>과거 우수 텀 프로젝트 결과 #4</vt:lpstr>
      <vt:lpstr>과거 우수 텀 프로젝트 결과 #5</vt:lpstr>
      <vt:lpstr>과거 우수 텀 프로젝트 결과 #6</vt:lpstr>
      <vt:lpstr>과거 우수 텀 프로젝트 결과 #7</vt:lpstr>
      <vt:lpstr>과거 우수 텀 프로젝트 결과 #8</vt:lpstr>
      <vt:lpstr>과거 우수 텀 프로젝트 결과 #9</vt:lpstr>
      <vt:lpstr>과거 우수 텀 프로젝트 결과 #10</vt:lpstr>
      <vt:lpstr>PowerPoint 프레젠테이션</vt:lpstr>
    </vt:vector>
  </TitlesOfParts>
  <Company>KUCG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Neary Kam</dc:creator>
  <cp:lastModifiedBy>airjung</cp:lastModifiedBy>
  <cp:revision>8</cp:revision>
  <dcterms:modified xsi:type="dcterms:W3CDTF">2019-08-25T23:24:05Z</dcterms:modified>
</cp:coreProperties>
</file>

<file path=docProps/thumbnail.jpeg>
</file>